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7.xml" ContentType="application/vnd.ms-powerpoint.comments+xml"/>
  <Override PartName="/ppt/comments/modernComment5.xml" ContentType="application/vnd.ms-powerpoint.comments+xml"/>
  <Override PartName="/ppt/comments/modernComment6.xml" ContentType="application/vnd.ms-powerpoint.comments+xml"/>
  <Override PartName="/ppt/comments/modernComment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44"/>
  </p:notesMasterIdLst>
  <p:handoutMasterIdLst>
    <p:handoutMasterId r:id="rId45"/>
  </p:handoutMasterIdLst>
  <p:sldIdLst>
    <p:sldId id="1720" r:id="rId7"/>
    <p:sldId id="1995" r:id="rId8"/>
    <p:sldId id="290" r:id="rId9"/>
    <p:sldId id="4537" r:id="rId10"/>
    <p:sldId id="2043" r:id="rId11"/>
    <p:sldId id="4526" r:id="rId12"/>
    <p:sldId id="4533" r:id="rId13"/>
    <p:sldId id="4536" r:id="rId14"/>
    <p:sldId id="4521" r:id="rId15"/>
    <p:sldId id="4544" r:id="rId16"/>
    <p:sldId id="4534" r:id="rId17"/>
    <p:sldId id="4523" r:id="rId18"/>
    <p:sldId id="4535" r:id="rId19"/>
    <p:sldId id="4524" r:id="rId20"/>
    <p:sldId id="2076136774" r:id="rId21"/>
    <p:sldId id="4519" r:id="rId22"/>
    <p:sldId id="4540" r:id="rId23"/>
    <p:sldId id="4541" r:id="rId24"/>
    <p:sldId id="4538" r:id="rId25"/>
    <p:sldId id="4539" r:id="rId26"/>
    <p:sldId id="4545" r:id="rId27"/>
    <p:sldId id="4550" r:id="rId28"/>
    <p:sldId id="4520" r:id="rId29"/>
    <p:sldId id="4546" r:id="rId30"/>
    <p:sldId id="1891" r:id="rId31"/>
    <p:sldId id="2076137133" r:id="rId32"/>
    <p:sldId id="2076137064" r:id="rId33"/>
    <p:sldId id="2076137085" r:id="rId34"/>
    <p:sldId id="2076137134" r:id="rId35"/>
    <p:sldId id="2076136567" r:id="rId36"/>
    <p:sldId id="4528" r:id="rId37"/>
    <p:sldId id="1529" r:id="rId38"/>
    <p:sldId id="4514" r:id="rId39"/>
    <p:sldId id="4547" r:id="rId40"/>
    <p:sldId id="4548" r:id="rId41"/>
    <p:sldId id="4549" r:id="rId42"/>
    <p:sldId id="1898"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5"/>
            <p14:sldId id="290"/>
            <p14:sldId id="4537"/>
            <p14:sldId id="2043"/>
            <p14:sldId id="4526"/>
            <p14:sldId id="4533"/>
            <p14:sldId id="4536"/>
            <p14:sldId id="4521"/>
            <p14:sldId id="4544"/>
            <p14:sldId id="4534"/>
            <p14:sldId id="4523"/>
            <p14:sldId id="4535"/>
            <p14:sldId id="4524"/>
            <p14:sldId id="2076136774"/>
            <p14:sldId id="4519"/>
            <p14:sldId id="4540"/>
            <p14:sldId id="4541"/>
            <p14:sldId id="4538"/>
            <p14:sldId id="4539"/>
            <p14:sldId id="4545"/>
            <p14:sldId id="4550"/>
            <p14:sldId id="4520"/>
            <p14:sldId id="4546"/>
            <p14:sldId id="1891"/>
            <p14:sldId id="2076137133"/>
            <p14:sldId id="2076137064"/>
            <p14:sldId id="2076137085"/>
            <p14:sldId id="2076137134"/>
            <p14:sldId id="2076136567"/>
            <p14:sldId id="4528"/>
            <p14:sldId id="1529"/>
            <p14:sldId id="4514"/>
            <p14:sldId id="4547"/>
            <p14:sldId id="4548"/>
            <p14:sldId id="4549"/>
            <p14:sldId id="1898"/>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A125"/>
    <a:srgbClr val="B8B7B7"/>
    <a:srgbClr val="D83B01"/>
    <a:srgbClr val="6D3528"/>
    <a:srgbClr val="824D09"/>
    <a:srgbClr val="7BB82F"/>
    <a:srgbClr val="EAA027"/>
    <a:srgbClr val="FFFFFF"/>
    <a:srgbClr val="FBFBFB"/>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135" autoAdjust="0"/>
  </p:normalViewPr>
  <p:slideViewPr>
    <p:cSldViewPr snapToGrid="0">
      <p:cViewPr varScale="1">
        <p:scale>
          <a:sx n="53" d="100"/>
          <a:sy n="53" d="100"/>
        </p:scale>
        <p:origin x="1176" y="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6771"/>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comments/modernComment4.xml><?xml version="1.0" encoding="utf-8"?>
<p188:cmLst xmlns:a="http://schemas.openxmlformats.org/drawingml/2006/main" xmlns:r="http://schemas.openxmlformats.org/officeDocument/2006/relationships" xmlns:p188="http://schemas.microsoft.com/office/powerpoint/2018/8/main">
  <p188:cm id="{E0A233EA-9EBB-4740-874A-DC42612D8792}" authorId="{EE0EE14D-30B6-1275-133C-B126F381827D}" created="2019-10-22T15:09:42.097">
    <ac:deMkLst xmlns:ac="http://schemas.microsoft.com/office/drawing/2013/main/command">
      <pc:docMk xmlns:pc="http://schemas.microsoft.com/office/powerpoint/2013/main/command"/>
      <pc:sldMk xmlns:pc="http://schemas.microsoft.com/office/powerpoint/2013/main/command" cId="1039694445" sldId="2076136567"/>
      <ac:picMk id="1026" creationId="{944745E1-2D94-4862-913E-4335D2BB268C}"/>
    </ac:deMkLst>
    <p188:replyLst>
      <p188:reply id="{9B3462D4-EB95-4BC6-81DB-F562762F5EB8}" authorId="{C07A35DD-4371-2242-6ADA-2FA3F37BD4E1}" created="2019-11-01T22:51:17.131">
        <p188:txBody>
          <a:bodyPr/>
          <a:lstStyle/>
          <a:p>
            <a:r>
              <a:rPr lang="en-US"/>
              <a:t>This is a visual live on ACOM, we can can change to logo wall if needed</a:t>
            </a:r>
          </a:p>
        </p188:txBody>
      </p188:reply>
    </p188:replyLst>
    <p188:txBody>
      <a:bodyPr/>
      <a:lstStyle/>
      <a:p>
        <a:r>
          <a:rPr lang="en-US"/>
          <a:t>no go?   and having the VS logo on that language logo wall seems weird, no?</a:t>
        </a:r>
      </a:p>
    </p188:txBody>
  </p188:cm>
</p188:cmLst>
</file>

<file path=ppt/comments/modernComment5.xml><?xml version="1.0" encoding="utf-8"?>
<p188:cmLst xmlns:a="http://schemas.openxmlformats.org/drawingml/2006/main" xmlns:r="http://schemas.openxmlformats.org/officeDocument/2006/relationships" xmlns:p188="http://schemas.microsoft.com/office/powerpoint/2018/8/main">
  <p188:cm id="{EF98B4CE-7C6A-4EF1-BB0D-BA62CE20FE5C}" authorId="{EE0EE14D-30B6-1275-133C-B126F381827D}" created="2019-10-22T15:11:21.028">
    <pc:sldMkLst xmlns:pc="http://schemas.microsoft.com/office/powerpoint/2013/main/command">
      <pc:docMk/>
      <pc:sldMk cId="3715421549" sldId="2076137040"/>
    </pc:sldMkLst>
    <p188:replyLst>
      <p188:reply id="{5737184C-93D3-4BE5-BCB0-4B33DECA846A}" authorId="{D36AC874-A5C5-50CF-6A27-22D51BA3B5D7}" created="2019-10-22T16:53:01.279">
        <p188:txBody>
          <a:bodyPr/>
          <a:lstStyle/>
          <a:p>
            <a:r>
              <a:rPr lang="en-US"/>
              <a:t>Should we remove the "RELEASED" adornment up top? It's been out for over 6 months now. We're releasing v16.4 P3, but there are no new features in that release. The broad strokes themes on the slide are still applicable to VS2019, so if we want to stay at that level we can keep it.
However, if we want to take this opportunity to highlight some of the things that came in to VS2019 since we last used this (Build?) we can call out some of the key improvements that made it into the product since then:
- IntelliCode in-box (16.1)
- Improved Test Explorer (16.2)
- .NET Core 3.0 support (16.3)
- Preview of terminal, vertical tabs, new container dev tools, and XAML Hot Reload (16.4 Preview)
- Continued improvements in .NET productivity (refactoring capabilities) and C++ development
Thoughts?</a:t>
            </a:r>
          </a:p>
        </p188:txBody>
      </p188:reply>
      <p188:reply id="{0809EE78-D860-4E20-A971-AC219484DB78}" authorId="{D36AC874-A5C5-50CF-6A27-22D51BA3B5D7}" created="2019-10-24T19:03:27.816">
        <p188:txBody>
          <a:bodyPr/>
          <a:lstStyle/>
          <a:p>
            <a:r>
              <a:rPr lang="en-US"/>
              <a:t>Updated the speaker notes while keeping the points in the slide the same.</a:t>
            </a:r>
          </a:p>
        </p188:txBody>
      </p188:reply>
      <p188:reply id="{1332C8C8-E890-494D-9F83-4B819D575C62}" authorId="{E5DADB05-0F7B-31F5-8558-5FDCEEA036BF}" created="2019-10-24T20:59:05.013">
        <p188:txBody>
          <a:bodyPr/>
          <a:lstStyle/>
          <a:p>
            <a:r>
              <a:rPr lang="en-US"/>
              <a:t>great. thank you</a:t>
            </a:r>
          </a:p>
        </p188:txBody>
      </p188:reply>
      <p188:reply id="{ADF2A34A-56AA-46AF-BAEB-E637E567F9F8}" authorId="{E5DADB05-0F7B-31F5-8558-5FDCEEA036BF}" created="2019-10-24T20:59:38.445">
        <p188:txBody>
          <a:bodyPr/>
          <a:lstStyle/>
          <a:p>
            <a:r>
              <a:rPr lang="en-US"/>
              <a:t>Great. thank you!</a:t>
            </a:r>
          </a:p>
        </p188:txBody>
      </p188:reply>
    </p188:replyLst>
    <p188:txBody>
      <a:bodyPr/>
      <a:lstStyle/>
      <a:p>
        <a:r>
          <a:rPr lang="en-US"/>
          <a:t>[@Rajen Kishna] - any updates to this?</a:t>
        </a:r>
      </a:p>
    </p188:txBody>
  </p188:cm>
</p188:cmLst>
</file>

<file path=ppt/comments/modernComment6.xml><?xml version="1.0" encoding="utf-8"?>
<p188:cmLst xmlns:a="http://schemas.openxmlformats.org/drawingml/2006/main" xmlns:r="http://schemas.openxmlformats.org/officeDocument/2006/relationships" xmlns:p188="http://schemas.microsoft.com/office/powerpoint/2018/8/main">
  <p188:cm id="{ECCA9367-AE20-4AC8-B91D-2865AB3CF42C}" authorId="{EE0EE14D-30B6-1275-133C-B126F381827D}" status="resolved" created="2019-10-22T15:12:04.517" complete="100000">
    <pc:sldMkLst xmlns:pc="http://schemas.microsoft.com/office/powerpoint/2013/main/command">
      <pc:docMk/>
      <pc:sldMk cId="2614874758" sldId="2076137041"/>
    </pc:sldMkLst>
    <p188:replyLst>
      <p188:reply id="{F59C0867-D634-4F5B-9303-BA6E125198A8}" authorId="{E3D5DE20-4283-A19F-2AA3-C6E65EC456DE}" created="2019-10-24T22:36:24.546">
        <p188:txBody>
          <a:bodyPr/>
          <a:lstStyle/>
          <a:p>
            <a:r>
              <a:rPr lang="en-US"/>
              <a:t>I've updated the screenshot. The whole community momentum thing wasn't something I'd meant to be external-facing. That was originally an internal slide. Not opposed to it, but on the side here I've added 3 bullets that are more consistent with what we have for VS on the previous slide.</a:t>
            </a:r>
          </a:p>
        </p188:txBody>
      </p188:reply>
    </p188:replyLst>
    <p188:txBody>
      <a:bodyPr/>
      <a:lstStyle/>
      <a:p>
        <a:r>
          <a:rPr lang="en-US"/>
          <a:t>tagging [@PJ Meyer] :)</a:t>
        </a:r>
      </a:p>
    </p188:txBody>
  </p188:cm>
</p188:cmLst>
</file>

<file path=ppt/comments/modernComment7.xml><?xml version="1.0" encoding="utf-8"?>
<p188:cmLst xmlns:a="http://schemas.openxmlformats.org/drawingml/2006/main" xmlns:r="http://schemas.openxmlformats.org/officeDocument/2006/relationships" xmlns:p188="http://schemas.microsoft.com/office/powerpoint/2018/8/main">
  <p188:cm id="{E2676838-BF2E-45C1-BDF6-66F2EFCC5816}" authorId="{F82431ED-32D4-FEEB-60E5-CB908C8DB229}" created="2019-07-31T18:05:28.598">
    <pc:sldMkLst xmlns:pc="http://schemas.microsoft.com/office/powerpoint/2013/main/command">
      <pc:docMk/>
      <pc:sldMk cId="3750183917" sldId="256286"/>
    </pc:sldMkLst>
    <p188:pos x="0" y="0"/>
    <p188:txBody>
      <a:bodyPr/>
      <a:lstStyle/>
      <a:p>
        <a:r>
          <a:rPr lang="en-US"/>
          <a:t>let's flush out the talk track more to cover the details/features, problems they solve for devs, etc. for each of the bullets on this slide. PJ captured info here that you can leverage - https://microsoft.sharepoint.com/:w:/r/teams/Azure_Apps_Product_Marketing/LT/_layouts/15/Doc.aspx?sourcedoc=%7B34C2B5D6-80FD-4BBD-8255-BF134F5C41A3%7D&amp;file=Top%20Features%20for%20Devs%20across%20Azure%20VS%20and%20GitHub%202019%2007%2024.docx&amp;wdLOR=c18CCBAB2%2dE9FC%2d431C%2d8B24%2d5EE0A6AF9915&amp;action=default&amp;mobileredirect=true</a:t>
        </a:r>
      </a:p>
    </p188:txBody>
  </p188:cm>
  <p188:cm id="{CD61C12C-75AE-4297-A374-0310F0F62091}" authorId="{EE0EE14D-30B6-1275-133C-B126F381827D}" created="2019-10-22T15:12:49.518">
    <pc:sldMkLst xmlns:pc="http://schemas.microsoft.com/office/powerpoint/2013/main/command">
      <pc:docMk/>
      <pc:sldMk cId="1927469224" sldId="2076136774"/>
    </pc:sldMkLst>
    <p188:txBody>
      <a:bodyPr/>
      <a:lstStyle/>
      <a:p>
        <a:r>
          <a:rPr lang="en-US"/>
          <a:t>tagging [@Beth Massi]</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2D2F55-359F-4127-9092-18DC279ED9BB}"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CA"/>
        </a:p>
      </dgm:t>
    </dgm:pt>
    <dgm:pt modelId="{E69070E8-D55F-4747-8B3F-FD97E5192E22}">
      <dgm:prSet/>
      <dgm:spPr/>
      <dgm:t>
        <a:bodyPr/>
        <a:lstStyle/>
        <a:p>
          <a:pPr algn="ctr"/>
          <a:r>
            <a:rPr lang="fr-CA" b="1" dirty="0"/>
            <a:t>SOLID Software Design Principles</a:t>
          </a:r>
          <a:endParaRPr lang="en-CA" dirty="0"/>
        </a:p>
      </dgm:t>
    </dgm:pt>
    <dgm:pt modelId="{0F3BFE9B-DF76-43B7-B340-D9B2EB324A21}" type="parTrans" cxnId="{2925D31A-5409-4AB7-8C24-6CF935457617}">
      <dgm:prSet/>
      <dgm:spPr/>
      <dgm:t>
        <a:bodyPr/>
        <a:lstStyle/>
        <a:p>
          <a:endParaRPr lang="en-CA"/>
        </a:p>
      </dgm:t>
    </dgm:pt>
    <dgm:pt modelId="{57E5BAAB-DB02-404C-BE36-8DFDD477DBDD}" type="sibTrans" cxnId="{2925D31A-5409-4AB7-8C24-6CF935457617}">
      <dgm:prSet/>
      <dgm:spPr/>
      <dgm:t>
        <a:bodyPr/>
        <a:lstStyle/>
        <a:p>
          <a:endParaRPr lang="en-CA"/>
        </a:p>
      </dgm:t>
    </dgm:pt>
    <dgm:pt modelId="{574F7BF4-CB63-4907-96A3-D3D3671676CF}">
      <dgm:prSet/>
      <dgm:spPr/>
      <dgm:t>
        <a:bodyPr/>
        <a:lstStyle/>
        <a:p>
          <a:pPr algn="ctr"/>
          <a:r>
            <a:rPr lang="fr-CA" b="1" dirty="0" err="1"/>
            <a:t>Microservices</a:t>
          </a:r>
          <a:r>
            <a:rPr lang="fr-CA" b="1" dirty="0"/>
            <a:t> Design Principles</a:t>
          </a:r>
          <a:endParaRPr lang="en-CA" dirty="0"/>
        </a:p>
      </dgm:t>
    </dgm:pt>
    <dgm:pt modelId="{C102C558-B392-4439-B221-B6B2E50E5BF4}" type="parTrans" cxnId="{1CF77DDE-83D0-4B1E-892F-9A02D0754D23}">
      <dgm:prSet/>
      <dgm:spPr/>
      <dgm:t>
        <a:bodyPr/>
        <a:lstStyle/>
        <a:p>
          <a:endParaRPr lang="en-CA"/>
        </a:p>
      </dgm:t>
    </dgm:pt>
    <dgm:pt modelId="{4FDD7B24-E3EC-4311-B94C-C28B1ED54C01}" type="sibTrans" cxnId="{1CF77DDE-83D0-4B1E-892F-9A02D0754D23}">
      <dgm:prSet/>
      <dgm:spPr/>
      <dgm:t>
        <a:bodyPr/>
        <a:lstStyle/>
        <a:p>
          <a:endParaRPr lang="en-CA"/>
        </a:p>
      </dgm:t>
    </dgm:pt>
    <dgm:pt modelId="{7CCB297D-EE38-419E-8B34-3E62C88FC227}">
      <dgm:prSet/>
      <dgm:spPr/>
      <dgm:t>
        <a:bodyPr/>
        <a:lstStyle/>
        <a:p>
          <a:pPr algn="l"/>
          <a:r>
            <a:rPr lang="en-CA" b="0" i="0" u="none" dirty="0">
              <a:effectLst/>
            </a:rPr>
            <a:t>Independent Deployment</a:t>
          </a:r>
          <a:endParaRPr lang="en-CA" b="0" dirty="0">
            <a:effectLst/>
          </a:endParaRPr>
        </a:p>
      </dgm:t>
    </dgm:pt>
    <dgm:pt modelId="{72597FD6-B452-4FA5-BD90-196F28EB755F}" type="parTrans" cxnId="{5EDD46EC-339E-4F0C-A034-ADB85312BD09}">
      <dgm:prSet/>
      <dgm:spPr/>
      <dgm:t>
        <a:bodyPr/>
        <a:lstStyle/>
        <a:p>
          <a:endParaRPr lang="en-CA"/>
        </a:p>
      </dgm:t>
    </dgm:pt>
    <dgm:pt modelId="{EEBA102C-44F5-405B-AD05-447AA96F59D8}" type="sibTrans" cxnId="{5EDD46EC-339E-4F0C-A034-ADB85312BD09}">
      <dgm:prSet/>
      <dgm:spPr/>
      <dgm:t>
        <a:bodyPr/>
        <a:lstStyle/>
        <a:p>
          <a:endParaRPr lang="en-CA"/>
        </a:p>
      </dgm:t>
    </dgm:pt>
    <dgm:pt modelId="{3C80DEFB-1231-475D-AEF1-6B4D0FD06FCC}">
      <dgm:prSet/>
      <dgm:spPr/>
      <dgm:t>
        <a:bodyPr/>
        <a:lstStyle/>
        <a:p>
          <a:pPr algn="l"/>
          <a:r>
            <a:rPr lang="en-CA" b="0" i="0" u="none" dirty="0">
              <a:effectLst/>
            </a:rPr>
            <a:t>Modularity</a:t>
          </a:r>
          <a:endParaRPr lang="en-CA" b="0" dirty="0">
            <a:effectLst/>
          </a:endParaRPr>
        </a:p>
      </dgm:t>
    </dgm:pt>
    <dgm:pt modelId="{1E8DA82B-62AD-4CAC-B578-2C969FC59003}" type="parTrans" cxnId="{71F44FDC-39D2-4472-9B19-3A52BCB3843E}">
      <dgm:prSet/>
      <dgm:spPr/>
      <dgm:t>
        <a:bodyPr/>
        <a:lstStyle/>
        <a:p>
          <a:endParaRPr lang="en-CA"/>
        </a:p>
      </dgm:t>
    </dgm:pt>
    <dgm:pt modelId="{2B0E0C46-1D3C-4383-A8C3-E056C569DD67}" type="sibTrans" cxnId="{71F44FDC-39D2-4472-9B19-3A52BCB3843E}">
      <dgm:prSet/>
      <dgm:spPr/>
      <dgm:t>
        <a:bodyPr/>
        <a:lstStyle/>
        <a:p>
          <a:endParaRPr lang="en-CA"/>
        </a:p>
      </dgm:t>
    </dgm:pt>
    <dgm:pt modelId="{76876E7D-7E84-4F71-8684-90D1451A02D3}">
      <dgm:prSet/>
      <dgm:spPr/>
      <dgm:t>
        <a:bodyPr/>
        <a:lstStyle/>
        <a:p>
          <a:pPr algn="l"/>
          <a:r>
            <a:rPr lang="en-CA" b="0" i="0" u="none" dirty="0">
              <a:effectLst/>
            </a:rPr>
            <a:t>Communication</a:t>
          </a:r>
          <a:endParaRPr lang="en-CA" b="0" dirty="0">
            <a:effectLst/>
          </a:endParaRPr>
        </a:p>
      </dgm:t>
    </dgm:pt>
    <dgm:pt modelId="{F4A0ED3B-629C-4581-80E1-16F85F79F4FA}" type="parTrans" cxnId="{7117DC9E-A7DE-4D5A-B560-76E3D7E562E7}">
      <dgm:prSet/>
      <dgm:spPr/>
      <dgm:t>
        <a:bodyPr/>
        <a:lstStyle/>
        <a:p>
          <a:endParaRPr lang="en-CA"/>
        </a:p>
      </dgm:t>
    </dgm:pt>
    <dgm:pt modelId="{43F787FD-6A49-4200-9AB1-DB15AAA26D73}" type="sibTrans" cxnId="{7117DC9E-A7DE-4D5A-B560-76E3D7E562E7}">
      <dgm:prSet/>
      <dgm:spPr/>
      <dgm:t>
        <a:bodyPr/>
        <a:lstStyle/>
        <a:p>
          <a:endParaRPr lang="en-CA"/>
        </a:p>
      </dgm:t>
    </dgm:pt>
    <dgm:pt modelId="{989FDB65-E9F6-446D-8A72-555EECB9A156}">
      <dgm:prSet/>
      <dgm:spPr/>
      <dgm:t>
        <a:bodyPr/>
        <a:lstStyle/>
        <a:p>
          <a:pPr algn="l"/>
          <a:r>
            <a:rPr lang="en-CA" b="0" i="0" u="none" dirty="0">
              <a:effectLst/>
            </a:rPr>
            <a:t>Size</a:t>
          </a:r>
          <a:endParaRPr lang="en-CA" b="0" dirty="0">
            <a:effectLst/>
          </a:endParaRPr>
        </a:p>
      </dgm:t>
    </dgm:pt>
    <dgm:pt modelId="{1BA719F4-23A0-448D-BA47-714BDF73635D}" type="parTrans" cxnId="{DEEC6F0D-DA0D-484A-A355-570B7E61AF72}">
      <dgm:prSet/>
      <dgm:spPr/>
      <dgm:t>
        <a:bodyPr/>
        <a:lstStyle/>
        <a:p>
          <a:endParaRPr lang="en-CA"/>
        </a:p>
      </dgm:t>
    </dgm:pt>
    <dgm:pt modelId="{F1387EC3-05E8-4F2D-95D4-E2E6B6450110}" type="sibTrans" cxnId="{DEEC6F0D-DA0D-484A-A355-570B7E61AF72}">
      <dgm:prSet/>
      <dgm:spPr/>
      <dgm:t>
        <a:bodyPr/>
        <a:lstStyle/>
        <a:p>
          <a:endParaRPr lang="en-CA"/>
        </a:p>
      </dgm:t>
    </dgm:pt>
    <dgm:pt modelId="{1B7AC448-AC0D-4ACC-9A9B-6B27B9A6086A}">
      <dgm:prSet/>
      <dgm:spPr/>
      <dgm:t>
        <a:bodyPr/>
        <a:lstStyle/>
        <a:p>
          <a:pPr algn="l"/>
          <a:r>
            <a:rPr lang="en-CA" b="0" i="0" u="none" dirty="0"/>
            <a:t>Single Responsibility</a:t>
          </a:r>
          <a:endParaRPr lang="en-CA" b="0" dirty="0"/>
        </a:p>
      </dgm:t>
    </dgm:pt>
    <dgm:pt modelId="{1EA5BE3B-3972-459B-9712-9FC25225F537}" type="parTrans" cxnId="{8615457A-3F9C-4E38-A0E2-F1A6F00FD809}">
      <dgm:prSet/>
      <dgm:spPr/>
      <dgm:t>
        <a:bodyPr/>
        <a:lstStyle/>
        <a:p>
          <a:endParaRPr lang="en-CA"/>
        </a:p>
      </dgm:t>
    </dgm:pt>
    <dgm:pt modelId="{17645C3C-EE2B-4089-B823-2B34F493B49E}" type="sibTrans" cxnId="{8615457A-3F9C-4E38-A0E2-F1A6F00FD809}">
      <dgm:prSet/>
      <dgm:spPr/>
      <dgm:t>
        <a:bodyPr/>
        <a:lstStyle/>
        <a:p>
          <a:endParaRPr lang="en-CA"/>
        </a:p>
      </dgm:t>
    </dgm:pt>
    <dgm:pt modelId="{60191A70-7EDB-437D-AC28-6503634547F1}">
      <dgm:prSet/>
      <dgm:spPr/>
      <dgm:t>
        <a:bodyPr/>
        <a:lstStyle/>
        <a:p>
          <a:pPr algn="l"/>
          <a:r>
            <a:rPr lang="en-CA" b="0" i="0" u="none" dirty="0"/>
            <a:t>Open/Closed</a:t>
          </a:r>
        </a:p>
      </dgm:t>
    </dgm:pt>
    <dgm:pt modelId="{96C77483-C863-4179-B7B1-BD45EF7299E9}" type="parTrans" cxnId="{4EC70612-F7FA-4CC6-93C5-D0E765F2BED2}">
      <dgm:prSet/>
      <dgm:spPr/>
      <dgm:t>
        <a:bodyPr/>
        <a:lstStyle/>
        <a:p>
          <a:endParaRPr lang="en-CA"/>
        </a:p>
      </dgm:t>
    </dgm:pt>
    <dgm:pt modelId="{6D4F3E27-238B-4F3F-92C9-1CC7FD3DE0F4}" type="sibTrans" cxnId="{4EC70612-F7FA-4CC6-93C5-D0E765F2BED2}">
      <dgm:prSet/>
      <dgm:spPr/>
      <dgm:t>
        <a:bodyPr/>
        <a:lstStyle/>
        <a:p>
          <a:endParaRPr lang="en-CA"/>
        </a:p>
      </dgm:t>
    </dgm:pt>
    <dgm:pt modelId="{F82B8A3E-A5B4-4811-BDC7-AB6BD0554FD6}">
      <dgm:prSet/>
      <dgm:spPr/>
      <dgm:t>
        <a:bodyPr/>
        <a:lstStyle/>
        <a:p>
          <a:pPr algn="l"/>
          <a:r>
            <a:rPr lang="en-CA" b="0" i="0" u="none" dirty="0" err="1"/>
            <a:t>Liskov</a:t>
          </a:r>
          <a:r>
            <a:rPr lang="en-CA" b="0" i="0" u="none" dirty="0"/>
            <a:t> Substitution</a:t>
          </a:r>
        </a:p>
      </dgm:t>
    </dgm:pt>
    <dgm:pt modelId="{7DAE0D7D-373A-45F4-8EAE-7AF60483D6B2}" type="parTrans" cxnId="{D9B4CF84-9D07-41CF-BAD7-A44F6FD985F1}">
      <dgm:prSet/>
      <dgm:spPr/>
      <dgm:t>
        <a:bodyPr/>
        <a:lstStyle/>
        <a:p>
          <a:endParaRPr lang="en-CA"/>
        </a:p>
      </dgm:t>
    </dgm:pt>
    <dgm:pt modelId="{5C98C78D-116A-4398-8422-83EACCE28DC1}" type="sibTrans" cxnId="{D9B4CF84-9D07-41CF-BAD7-A44F6FD985F1}">
      <dgm:prSet/>
      <dgm:spPr/>
      <dgm:t>
        <a:bodyPr/>
        <a:lstStyle/>
        <a:p>
          <a:endParaRPr lang="en-CA"/>
        </a:p>
      </dgm:t>
    </dgm:pt>
    <dgm:pt modelId="{EA5F2DBA-D6DA-41A6-81FB-18E09968FAF7}">
      <dgm:prSet/>
      <dgm:spPr/>
      <dgm:t>
        <a:bodyPr/>
        <a:lstStyle/>
        <a:p>
          <a:pPr algn="l"/>
          <a:r>
            <a:rPr lang="en-CA" b="0" i="0" u="none" dirty="0"/>
            <a:t>Interface Segregation</a:t>
          </a:r>
        </a:p>
      </dgm:t>
    </dgm:pt>
    <dgm:pt modelId="{F2286958-6FD5-42D6-A9A0-A7F202DBF832}" type="parTrans" cxnId="{6AA6AE2F-878A-4855-A0BD-4033A5566D35}">
      <dgm:prSet/>
      <dgm:spPr/>
      <dgm:t>
        <a:bodyPr/>
        <a:lstStyle/>
        <a:p>
          <a:endParaRPr lang="en-CA"/>
        </a:p>
      </dgm:t>
    </dgm:pt>
    <dgm:pt modelId="{033D6D82-3114-4842-A8CC-7AE15FAD3C76}" type="sibTrans" cxnId="{6AA6AE2F-878A-4855-A0BD-4033A5566D35}">
      <dgm:prSet/>
      <dgm:spPr/>
      <dgm:t>
        <a:bodyPr/>
        <a:lstStyle/>
        <a:p>
          <a:endParaRPr lang="en-CA"/>
        </a:p>
      </dgm:t>
    </dgm:pt>
    <dgm:pt modelId="{A53764C6-7BB9-4110-856E-4AA65A71668B}">
      <dgm:prSet/>
      <dgm:spPr/>
      <dgm:t>
        <a:bodyPr/>
        <a:lstStyle/>
        <a:p>
          <a:pPr algn="l"/>
          <a:r>
            <a:rPr lang="en-CA" b="0" i="0" u="none" dirty="0"/>
            <a:t>Dependency Inversion</a:t>
          </a:r>
        </a:p>
      </dgm:t>
    </dgm:pt>
    <dgm:pt modelId="{91D07D78-26A3-46C4-8063-C4549F29B610}" type="parTrans" cxnId="{E2A46C7E-7407-454F-AC9C-6C008AA5D923}">
      <dgm:prSet/>
      <dgm:spPr/>
      <dgm:t>
        <a:bodyPr/>
        <a:lstStyle/>
        <a:p>
          <a:endParaRPr lang="en-CA"/>
        </a:p>
      </dgm:t>
    </dgm:pt>
    <dgm:pt modelId="{A0D35184-95C4-410C-946C-C768DBFF0F30}" type="sibTrans" cxnId="{E2A46C7E-7407-454F-AC9C-6C008AA5D923}">
      <dgm:prSet/>
      <dgm:spPr/>
      <dgm:t>
        <a:bodyPr/>
        <a:lstStyle/>
        <a:p>
          <a:endParaRPr lang="en-CA"/>
        </a:p>
      </dgm:t>
    </dgm:pt>
    <dgm:pt modelId="{8E08F3A8-B635-4E66-BC66-147864ADEBE9}" type="pres">
      <dgm:prSet presAssocID="{5B2D2F55-359F-4127-9092-18DC279ED9BB}" presName="linear" presStyleCnt="0">
        <dgm:presLayoutVars>
          <dgm:animLvl val="lvl"/>
          <dgm:resizeHandles val="exact"/>
        </dgm:presLayoutVars>
      </dgm:prSet>
      <dgm:spPr/>
    </dgm:pt>
    <dgm:pt modelId="{B832215B-6F48-4313-9070-5064C25F0A1C}" type="pres">
      <dgm:prSet presAssocID="{E69070E8-D55F-4747-8B3F-FD97E5192E22}" presName="parentText" presStyleLbl="node1" presStyleIdx="0" presStyleCnt="2">
        <dgm:presLayoutVars>
          <dgm:chMax val="0"/>
          <dgm:bulletEnabled val="1"/>
        </dgm:presLayoutVars>
      </dgm:prSet>
      <dgm:spPr/>
    </dgm:pt>
    <dgm:pt modelId="{54C8FE68-5EAA-455E-B75C-038AC18D1EF9}" type="pres">
      <dgm:prSet presAssocID="{E69070E8-D55F-4747-8B3F-FD97E5192E22}" presName="childText" presStyleLbl="revTx" presStyleIdx="0" presStyleCnt="2">
        <dgm:presLayoutVars>
          <dgm:bulletEnabled val="1"/>
        </dgm:presLayoutVars>
      </dgm:prSet>
      <dgm:spPr/>
    </dgm:pt>
    <dgm:pt modelId="{3E01F4B4-A733-4544-BA4A-D9968B07AE17}" type="pres">
      <dgm:prSet presAssocID="{574F7BF4-CB63-4907-96A3-D3D3671676CF}" presName="parentText" presStyleLbl="node1" presStyleIdx="1" presStyleCnt="2">
        <dgm:presLayoutVars>
          <dgm:chMax val="0"/>
          <dgm:bulletEnabled val="1"/>
        </dgm:presLayoutVars>
      </dgm:prSet>
      <dgm:spPr/>
    </dgm:pt>
    <dgm:pt modelId="{36A7EBF1-CE9B-486B-9E15-596613386A2A}" type="pres">
      <dgm:prSet presAssocID="{574F7BF4-CB63-4907-96A3-D3D3671676CF}" presName="childText" presStyleLbl="revTx" presStyleIdx="1" presStyleCnt="2">
        <dgm:presLayoutVars>
          <dgm:bulletEnabled val="1"/>
        </dgm:presLayoutVars>
      </dgm:prSet>
      <dgm:spPr/>
    </dgm:pt>
  </dgm:ptLst>
  <dgm:cxnLst>
    <dgm:cxn modelId="{DEEC6F0D-DA0D-484A-A355-570B7E61AF72}" srcId="{574F7BF4-CB63-4907-96A3-D3D3671676CF}" destId="{989FDB65-E9F6-446D-8A72-555EECB9A156}" srcOrd="3" destOrd="0" parTransId="{1BA719F4-23A0-448D-BA47-714BDF73635D}" sibTransId="{F1387EC3-05E8-4F2D-95D4-E2E6B6450110}"/>
    <dgm:cxn modelId="{586A7F0E-88AC-4011-9306-36698990B0F0}" type="presOf" srcId="{EA5F2DBA-D6DA-41A6-81FB-18E09968FAF7}" destId="{54C8FE68-5EAA-455E-B75C-038AC18D1EF9}" srcOrd="0" destOrd="3" presId="urn:microsoft.com/office/officeart/2005/8/layout/vList2"/>
    <dgm:cxn modelId="{4EC70612-F7FA-4CC6-93C5-D0E765F2BED2}" srcId="{E69070E8-D55F-4747-8B3F-FD97E5192E22}" destId="{60191A70-7EDB-437D-AC28-6503634547F1}" srcOrd="1" destOrd="0" parTransId="{96C77483-C863-4179-B7B1-BD45EF7299E9}" sibTransId="{6D4F3E27-238B-4F3F-92C9-1CC7FD3DE0F4}"/>
    <dgm:cxn modelId="{2925D31A-5409-4AB7-8C24-6CF935457617}" srcId="{5B2D2F55-359F-4127-9092-18DC279ED9BB}" destId="{E69070E8-D55F-4747-8B3F-FD97E5192E22}" srcOrd="0" destOrd="0" parTransId="{0F3BFE9B-DF76-43B7-B340-D9B2EB324A21}" sibTransId="{57E5BAAB-DB02-404C-BE36-8DFDD477DBDD}"/>
    <dgm:cxn modelId="{D0E1EE1C-B452-4445-A828-FB5301BF10B5}" type="presOf" srcId="{5B2D2F55-359F-4127-9092-18DC279ED9BB}" destId="{8E08F3A8-B635-4E66-BC66-147864ADEBE9}" srcOrd="0" destOrd="0" presId="urn:microsoft.com/office/officeart/2005/8/layout/vList2"/>
    <dgm:cxn modelId="{DEBDC821-403E-4AC5-9C1E-3DC9323759CE}" type="presOf" srcId="{989FDB65-E9F6-446D-8A72-555EECB9A156}" destId="{36A7EBF1-CE9B-486B-9E15-596613386A2A}" srcOrd="0" destOrd="3" presId="urn:microsoft.com/office/officeart/2005/8/layout/vList2"/>
    <dgm:cxn modelId="{6AA6AE2F-878A-4855-A0BD-4033A5566D35}" srcId="{E69070E8-D55F-4747-8B3F-FD97E5192E22}" destId="{EA5F2DBA-D6DA-41A6-81FB-18E09968FAF7}" srcOrd="3" destOrd="0" parTransId="{F2286958-6FD5-42D6-A9A0-A7F202DBF832}" sibTransId="{033D6D82-3114-4842-A8CC-7AE15FAD3C76}"/>
    <dgm:cxn modelId="{8615457A-3F9C-4E38-A0E2-F1A6F00FD809}" srcId="{E69070E8-D55F-4747-8B3F-FD97E5192E22}" destId="{1B7AC448-AC0D-4ACC-9A9B-6B27B9A6086A}" srcOrd="0" destOrd="0" parTransId="{1EA5BE3B-3972-459B-9712-9FC25225F537}" sibTransId="{17645C3C-EE2B-4089-B823-2B34F493B49E}"/>
    <dgm:cxn modelId="{E2A46C7E-7407-454F-AC9C-6C008AA5D923}" srcId="{E69070E8-D55F-4747-8B3F-FD97E5192E22}" destId="{A53764C6-7BB9-4110-856E-4AA65A71668B}" srcOrd="4" destOrd="0" parTransId="{91D07D78-26A3-46C4-8063-C4549F29B610}" sibTransId="{A0D35184-95C4-410C-946C-C768DBFF0F30}"/>
    <dgm:cxn modelId="{D9B4CF84-9D07-41CF-BAD7-A44F6FD985F1}" srcId="{E69070E8-D55F-4747-8B3F-FD97E5192E22}" destId="{F82B8A3E-A5B4-4811-BDC7-AB6BD0554FD6}" srcOrd="2" destOrd="0" parTransId="{7DAE0D7D-373A-45F4-8EAE-7AF60483D6B2}" sibTransId="{5C98C78D-116A-4398-8422-83EACCE28DC1}"/>
    <dgm:cxn modelId="{4837DE87-3491-4454-8CD8-76C13ACAE966}" type="presOf" srcId="{76876E7D-7E84-4F71-8684-90D1451A02D3}" destId="{36A7EBF1-CE9B-486B-9E15-596613386A2A}" srcOrd="0" destOrd="2" presId="urn:microsoft.com/office/officeart/2005/8/layout/vList2"/>
    <dgm:cxn modelId="{EB97909C-5C29-4545-B225-2698A9098027}" type="presOf" srcId="{A53764C6-7BB9-4110-856E-4AA65A71668B}" destId="{54C8FE68-5EAA-455E-B75C-038AC18D1EF9}" srcOrd="0" destOrd="4" presId="urn:microsoft.com/office/officeart/2005/8/layout/vList2"/>
    <dgm:cxn modelId="{7117DC9E-A7DE-4D5A-B560-76E3D7E562E7}" srcId="{574F7BF4-CB63-4907-96A3-D3D3671676CF}" destId="{76876E7D-7E84-4F71-8684-90D1451A02D3}" srcOrd="2" destOrd="0" parTransId="{F4A0ED3B-629C-4581-80E1-16F85F79F4FA}" sibTransId="{43F787FD-6A49-4200-9AB1-DB15AAA26D73}"/>
    <dgm:cxn modelId="{8DED73B9-87BA-4641-9CD5-A818C7898775}" type="presOf" srcId="{60191A70-7EDB-437D-AC28-6503634547F1}" destId="{54C8FE68-5EAA-455E-B75C-038AC18D1EF9}" srcOrd="0" destOrd="1" presId="urn:microsoft.com/office/officeart/2005/8/layout/vList2"/>
    <dgm:cxn modelId="{D5A2FEBA-E125-4F29-AC8B-026A4E21D637}" type="presOf" srcId="{7CCB297D-EE38-419E-8B34-3E62C88FC227}" destId="{36A7EBF1-CE9B-486B-9E15-596613386A2A}" srcOrd="0" destOrd="0" presId="urn:microsoft.com/office/officeart/2005/8/layout/vList2"/>
    <dgm:cxn modelId="{451DA8D7-5A95-4AE4-B7CF-B1F6F3832AF6}" type="presOf" srcId="{574F7BF4-CB63-4907-96A3-D3D3671676CF}" destId="{3E01F4B4-A733-4544-BA4A-D9968B07AE17}" srcOrd="0" destOrd="0" presId="urn:microsoft.com/office/officeart/2005/8/layout/vList2"/>
    <dgm:cxn modelId="{F150C8D7-4A60-4D4F-81AE-4B441BA352A4}" type="presOf" srcId="{3C80DEFB-1231-475D-AEF1-6B4D0FD06FCC}" destId="{36A7EBF1-CE9B-486B-9E15-596613386A2A}" srcOrd="0" destOrd="1" presId="urn:microsoft.com/office/officeart/2005/8/layout/vList2"/>
    <dgm:cxn modelId="{71F44FDC-39D2-4472-9B19-3A52BCB3843E}" srcId="{574F7BF4-CB63-4907-96A3-D3D3671676CF}" destId="{3C80DEFB-1231-475D-AEF1-6B4D0FD06FCC}" srcOrd="1" destOrd="0" parTransId="{1E8DA82B-62AD-4CAC-B578-2C969FC59003}" sibTransId="{2B0E0C46-1D3C-4383-A8C3-E056C569DD67}"/>
    <dgm:cxn modelId="{1CF77DDE-83D0-4B1E-892F-9A02D0754D23}" srcId="{5B2D2F55-359F-4127-9092-18DC279ED9BB}" destId="{574F7BF4-CB63-4907-96A3-D3D3671676CF}" srcOrd="1" destOrd="0" parTransId="{C102C558-B392-4439-B221-B6B2E50E5BF4}" sibTransId="{4FDD7B24-E3EC-4311-B94C-C28B1ED54C01}"/>
    <dgm:cxn modelId="{E8CC55E3-E7C9-428C-AE70-28F931AD1769}" type="presOf" srcId="{F82B8A3E-A5B4-4811-BDC7-AB6BD0554FD6}" destId="{54C8FE68-5EAA-455E-B75C-038AC18D1EF9}" srcOrd="0" destOrd="2" presId="urn:microsoft.com/office/officeart/2005/8/layout/vList2"/>
    <dgm:cxn modelId="{5EDD46EC-339E-4F0C-A034-ADB85312BD09}" srcId="{574F7BF4-CB63-4907-96A3-D3D3671676CF}" destId="{7CCB297D-EE38-419E-8B34-3E62C88FC227}" srcOrd="0" destOrd="0" parTransId="{72597FD6-B452-4FA5-BD90-196F28EB755F}" sibTransId="{EEBA102C-44F5-405B-AD05-447AA96F59D8}"/>
    <dgm:cxn modelId="{1BB181F8-DAA8-4CA8-9B72-8A5053B2B943}" type="presOf" srcId="{E69070E8-D55F-4747-8B3F-FD97E5192E22}" destId="{B832215B-6F48-4313-9070-5064C25F0A1C}" srcOrd="0" destOrd="0" presId="urn:microsoft.com/office/officeart/2005/8/layout/vList2"/>
    <dgm:cxn modelId="{B2C694F8-7B62-4CC3-982D-0F1450888311}" type="presOf" srcId="{1B7AC448-AC0D-4ACC-9A9B-6B27B9A6086A}" destId="{54C8FE68-5EAA-455E-B75C-038AC18D1EF9}" srcOrd="0" destOrd="0" presId="urn:microsoft.com/office/officeart/2005/8/layout/vList2"/>
    <dgm:cxn modelId="{3E4DA919-3429-4D33-8968-6E17699CBF39}" type="presParOf" srcId="{8E08F3A8-B635-4E66-BC66-147864ADEBE9}" destId="{B832215B-6F48-4313-9070-5064C25F0A1C}" srcOrd="0" destOrd="0" presId="urn:microsoft.com/office/officeart/2005/8/layout/vList2"/>
    <dgm:cxn modelId="{330C6852-1F8B-42D0-A03B-FCF278A842A8}" type="presParOf" srcId="{8E08F3A8-B635-4E66-BC66-147864ADEBE9}" destId="{54C8FE68-5EAA-455E-B75C-038AC18D1EF9}" srcOrd="1" destOrd="0" presId="urn:microsoft.com/office/officeart/2005/8/layout/vList2"/>
    <dgm:cxn modelId="{2B949DA3-D4A6-4766-BE05-11AFE199891E}" type="presParOf" srcId="{8E08F3A8-B635-4E66-BC66-147864ADEBE9}" destId="{3E01F4B4-A733-4544-BA4A-D9968B07AE17}" srcOrd="2" destOrd="0" presId="urn:microsoft.com/office/officeart/2005/8/layout/vList2"/>
    <dgm:cxn modelId="{373127E2-5EAF-43C9-9373-04C0CD0E0504}" type="presParOf" srcId="{8E08F3A8-B635-4E66-BC66-147864ADEBE9}" destId="{36A7EBF1-CE9B-486B-9E15-596613386A2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2215B-6F48-4313-9070-5064C25F0A1C}">
      <dsp:nvSpPr>
        <dsp:cNvPr id="0" name=""/>
        <dsp:cNvSpPr/>
      </dsp:nvSpPr>
      <dsp:spPr>
        <a:xfrm>
          <a:off x="0" y="12374"/>
          <a:ext cx="10162296" cy="7464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fr-CA" sz="2900" b="1" kern="1200" dirty="0"/>
            <a:t>SOLID Software Design Principles</a:t>
          </a:r>
          <a:endParaRPr lang="en-CA" sz="2900" kern="1200" dirty="0"/>
        </a:p>
      </dsp:txBody>
      <dsp:txXfrm>
        <a:off x="36439" y="48813"/>
        <a:ext cx="10089418" cy="673582"/>
      </dsp:txXfrm>
    </dsp:sp>
    <dsp:sp modelId="{54C8FE68-5EAA-455E-B75C-038AC18D1EF9}">
      <dsp:nvSpPr>
        <dsp:cNvPr id="0" name=""/>
        <dsp:cNvSpPr/>
      </dsp:nvSpPr>
      <dsp:spPr>
        <a:xfrm>
          <a:off x="0" y="758834"/>
          <a:ext cx="10162296" cy="2161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653"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CA" sz="2300" b="0" i="0" u="none" kern="1200" dirty="0"/>
            <a:t>Single Responsibility</a:t>
          </a:r>
          <a:endParaRPr lang="en-CA" sz="2300" b="0" kern="1200" dirty="0"/>
        </a:p>
        <a:p>
          <a:pPr marL="228600" lvl="1" indent="-228600" algn="l" defTabSz="1022350">
            <a:lnSpc>
              <a:spcPct val="90000"/>
            </a:lnSpc>
            <a:spcBef>
              <a:spcPct val="0"/>
            </a:spcBef>
            <a:spcAft>
              <a:spcPct val="20000"/>
            </a:spcAft>
            <a:buChar char="•"/>
          </a:pPr>
          <a:r>
            <a:rPr lang="en-CA" sz="2300" b="0" i="0" u="none" kern="1200" dirty="0"/>
            <a:t>Open/Closed</a:t>
          </a:r>
        </a:p>
        <a:p>
          <a:pPr marL="228600" lvl="1" indent="-228600" algn="l" defTabSz="1022350">
            <a:lnSpc>
              <a:spcPct val="90000"/>
            </a:lnSpc>
            <a:spcBef>
              <a:spcPct val="0"/>
            </a:spcBef>
            <a:spcAft>
              <a:spcPct val="20000"/>
            </a:spcAft>
            <a:buChar char="•"/>
          </a:pPr>
          <a:r>
            <a:rPr lang="en-CA" sz="2300" b="0" i="0" u="none" kern="1200" dirty="0" err="1"/>
            <a:t>Liskov</a:t>
          </a:r>
          <a:r>
            <a:rPr lang="en-CA" sz="2300" b="0" i="0" u="none" kern="1200" dirty="0"/>
            <a:t> Substitution</a:t>
          </a:r>
        </a:p>
        <a:p>
          <a:pPr marL="228600" lvl="1" indent="-228600" algn="l" defTabSz="1022350">
            <a:lnSpc>
              <a:spcPct val="90000"/>
            </a:lnSpc>
            <a:spcBef>
              <a:spcPct val="0"/>
            </a:spcBef>
            <a:spcAft>
              <a:spcPct val="20000"/>
            </a:spcAft>
            <a:buChar char="•"/>
          </a:pPr>
          <a:r>
            <a:rPr lang="en-CA" sz="2300" b="0" i="0" u="none" kern="1200" dirty="0"/>
            <a:t>Interface Segregation</a:t>
          </a:r>
        </a:p>
        <a:p>
          <a:pPr marL="228600" lvl="1" indent="-228600" algn="l" defTabSz="1022350">
            <a:lnSpc>
              <a:spcPct val="90000"/>
            </a:lnSpc>
            <a:spcBef>
              <a:spcPct val="0"/>
            </a:spcBef>
            <a:spcAft>
              <a:spcPct val="20000"/>
            </a:spcAft>
            <a:buChar char="•"/>
          </a:pPr>
          <a:r>
            <a:rPr lang="en-CA" sz="2300" b="0" i="0" u="none" kern="1200" dirty="0"/>
            <a:t>Dependency Inversion</a:t>
          </a:r>
        </a:p>
      </dsp:txBody>
      <dsp:txXfrm>
        <a:off x="0" y="758834"/>
        <a:ext cx="10162296" cy="2161079"/>
      </dsp:txXfrm>
    </dsp:sp>
    <dsp:sp modelId="{3E01F4B4-A733-4544-BA4A-D9968B07AE17}">
      <dsp:nvSpPr>
        <dsp:cNvPr id="0" name=""/>
        <dsp:cNvSpPr/>
      </dsp:nvSpPr>
      <dsp:spPr>
        <a:xfrm>
          <a:off x="0" y="2919913"/>
          <a:ext cx="10162296" cy="746460"/>
        </a:xfrm>
        <a:prstGeom prst="roundRect">
          <a:avLst/>
        </a:prstGeom>
        <a:solidFill>
          <a:schemeClr val="accent3">
            <a:hueOff val="1640405"/>
            <a:satOff val="911"/>
            <a:lumOff val="74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fr-CA" sz="2900" b="1" kern="1200" dirty="0" err="1"/>
            <a:t>Microservices</a:t>
          </a:r>
          <a:r>
            <a:rPr lang="fr-CA" sz="2900" b="1" kern="1200" dirty="0"/>
            <a:t> Design Principles</a:t>
          </a:r>
          <a:endParaRPr lang="en-CA" sz="2900" kern="1200" dirty="0"/>
        </a:p>
      </dsp:txBody>
      <dsp:txXfrm>
        <a:off x="36439" y="2956352"/>
        <a:ext cx="10089418" cy="673582"/>
      </dsp:txXfrm>
    </dsp:sp>
    <dsp:sp modelId="{36A7EBF1-CE9B-486B-9E15-596613386A2A}">
      <dsp:nvSpPr>
        <dsp:cNvPr id="0" name=""/>
        <dsp:cNvSpPr/>
      </dsp:nvSpPr>
      <dsp:spPr>
        <a:xfrm>
          <a:off x="0" y="3666373"/>
          <a:ext cx="10162296" cy="1710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653"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CA" sz="2300" b="0" i="0" u="none" kern="1200" dirty="0">
              <a:effectLst/>
            </a:rPr>
            <a:t>Independent Deployment</a:t>
          </a:r>
          <a:endParaRPr lang="en-CA" sz="2300" b="0" kern="1200" dirty="0">
            <a:effectLst/>
          </a:endParaRPr>
        </a:p>
        <a:p>
          <a:pPr marL="228600" lvl="1" indent="-228600" algn="l" defTabSz="1022350">
            <a:lnSpc>
              <a:spcPct val="90000"/>
            </a:lnSpc>
            <a:spcBef>
              <a:spcPct val="0"/>
            </a:spcBef>
            <a:spcAft>
              <a:spcPct val="20000"/>
            </a:spcAft>
            <a:buChar char="•"/>
          </a:pPr>
          <a:r>
            <a:rPr lang="en-CA" sz="2300" b="0" i="0" u="none" kern="1200" dirty="0">
              <a:effectLst/>
            </a:rPr>
            <a:t>Modularity</a:t>
          </a:r>
          <a:endParaRPr lang="en-CA" sz="2300" b="0" kern="1200" dirty="0">
            <a:effectLst/>
          </a:endParaRPr>
        </a:p>
        <a:p>
          <a:pPr marL="228600" lvl="1" indent="-228600" algn="l" defTabSz="1022350">
            <a:lnSpc>
              <a:spcPct val="90000"/>
            </a:lnSpc>
            <a:spcBef>
              <a:spcPct val="0"/>
            </a:spcBef>
            <a:spcAft>
              <a:spcPct val="20000"/>
            </a:spcAft>
            <a:buChar char="•"/>
          </a:pPr>
          <a:r>
            <a:rPr lang="en-CA" sz="2300" b="0" i="0" u="none" kern="1200" dirty="0">
              <a:effectLst/>
            </a:rPr>
            <a:t>Communication</a:t>
          </a:r>
          <a:endParaRPr lang="en-CA" sz="2300" b="0" kern="1200" dirty="0">
            <a:effectLst/>
          </a:endParaRPr>
        </a:p>
        <a:p>
          <a:pPr marL="228600" lvl="1" indent="-228600" algn="l" defTabSz="1022350">
            <a:lnSpc>
              <a:spcPct val="90000"/>
            </a:lnSpc>
            <a:spcBef>
              <a:spcPct val="0"/>
            </a:spcBef>
            <a:spcAft>
              <a:spcPct val="20000"/>
            </a:spcAft>
            <a:buChar char="•"/>
          </a:pPr>
          <a:r>
            <a:rPr lang="en-CA" sz="2300" b="0" i="0" u="none" kern="1200" dirty="0">
              <a:effectLst/>
            </a:rPr>
            <a:t>Size</a:t>
          </a:r>
          <a:endParaRPr lang="en-CA" sz="2300" b="0" kern="1200" dirty="0">
            <a:effectLst/>
          </a:endParaRPr>
        </a:p>
      </dsp:txBody>
      <dsp:txXfrm>
        <a:off x="0" y="3666373"/>
        <a:ext cx="10162296" cy="17108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11/11/2019 1:28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11/11/2019 1:27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djangoproject.com/"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laravel.com/" TargetMode="External"/><Relationship Id="rId4" Type="http://schemas.openxmlformats.org/officeDocument/2006/relationships/hyperlink" Target="https://www.asp.ne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nextjs.org/" TargetMode="External"/><Relationship Id="rId3" Type="http://schemas.openxmlformats.org/officeDocument/2006/relationships/hyperlink" Target="http://aurelia.io/home" TargetMode="External"/><Relationship Id="rId7" Type="http://schemas.openxmlformats.org/officeDocument/2006/relationships/hyperlink" Target="https://mochajs.org/"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ionicframework.com/docs/v1/guide/preface.html" TargetMode="External"/><Relationship Id="rId5" Type="http://schemas.openxmlformats.org/officeDocument/2006/relationships/hyperlink" Target="https://emberjs.com/" TargetMode="External"/><Relationship Id="rId10" Type="http://schemas.openxmlformats.org/officeDocument/2006/relationships/hyperlink" Target="https://webix.com/" TargetMode="External"/><Relationship Id="rId4" Type="http://schemas.openxmlformats.org/officeDocument/2006/relationships/hyperlink" Target="https://angular.io/" TargetMode="External"/><Relationship Id="rId9" Type="http://schemas.openxmlformats.org/officeDocument/2006/relationships/hyperlink" Target="https://vuejs.or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11/11/2019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68219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24948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Front-end frameworks usually consist of a package that is made up of other files and folders, such as HTML, CSS, </a:t>
            </a:r>
            <a:r>
              <a:rPr lang="en-US" dirty="0" err="1"/>
              <a:t>JavasScript</a:t>
            </a:r>
            <a:r>
              <a:rPr lang="en-US" dirty="0"/>
              <a:t>, etc. There are also many stand-alone frameworks out there. We are a big fan of </a:t>
            </a:r>
            <a:r>
              <a:rPr lang="en-US" dirty="0" err="1"/>
              <a:t>Boostrap</a:t>
            </a:r>
            <a:r>
              <a:rPr lang="en-US" dirty="0"/>
              <a:t> and the main </a:t>
            </a:r>
            <a:r>
              <a:rPr lang="en-US" dirty="0" err="1"/>
              <a:t>KeyCDN</a:t>
            </a:r>
            <a:r>
              <a:rPr lang="en-US" dirty="0"/>
              <a:t> website is built on it. A solid framework can be an essential tool for front-end developers.</a:t>
            </a:r>
          </a:p>
          <a:p>
            <a:pPr algn="l"/>
            <a:r>
              <a:rPr lang="en-US" dirty="0"/>
              <a:t>Bootstrap: HTML, CSS, and JS framework for developing responsive, mobile first projects on the web.</a:t>
            </a:r>
          </a:p>
          <a:p>
            <a:r>
              <a:rPr lang="en-US" dirty="0"/>
              <a:t>Semantic UI: Development framework that helps create beautiful, responsive layouts using human-friendly HTML.</a:t>
            </a:r>
          </a:p>
          <a:p>
            <a:r>
              <a:rPr lang="en-US" dirty="0" err="1"/>
              <a:t>uikit</a:t>
            </a:r>
            <a:r>
              <a:rPr lang="en-US" dirty="0"/>
              <a:t>: A lightweight and modular front-end framework for developing fast and powerful web interfaces.</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13356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Popular JavaScript libraries and frameworks are incredibly useful tools for any front-end web designer to be familiar with. They can add powerful functionality to your site or help you create current web design trends, resulting in exceptional experiences for your users. I</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25047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Knockout and angular</a:t>
            </a:r>
          </a:p>
          <a:p>
            <a:r>
              <a:rPr lang="en-US" dirty="0"/>
              <a:t>Frontend Development</a:t>
            </a:r>
          </a:p>
          <a:p>
            <a:r>
              <a:rPr lang="en-US" dirty="0"/>
              <a:t>React and Vue.js</a:t>
            </a:r>
          </a:p>
          <a:p>
            <a:r>
              <a:rPr lang="en-US" sz="882" b="0" i="0" u="none" strike="noStrike" kern="1200" dirty="0">
                <a:solidFill>
                  <a:schemeClr val="tx1"/>
                </a:solidFill>
                <a:effectLst/>
                <a:latin typeface="Segoe UI" panose="020B0502040204020203" pitchFamily="34" charset="0"/>
                <a:ea typeface="+mn-ea"/>
                <a:cs typeface="+mn-cs"/>
                <a:hlinkClick r:id="rId3"/>
              </a:rPr>
              <a:t>Django</a:t>
            </a:r>
            <a:r>
              <a:rPr lang="en-US" sz="882" b="0" i="0" u="none" strike="noStrike" kern="1200" dirty="0">
                <a:solidFill>
                  <a:schemeClr val="tx1"/>
                </a:solidFill>
                <a:effectLst/>
                <a:latin typeface="Segoe UI" panose="020B0502040204020203" pitchFamily="34" charset="0"/>
                <a:ea typeface="+mn-ea"/>
                <a:cs typeface="+mn-cs"/>
              </a:rPr>
              <a:t>: High-level Python Web framework that encourages rapid development and clean, pragmatic design.</a:t>
            </a:r>
          </a:p>
          <a:p>
            <a:r>
              <a:rPr lang="en-US" sz="882" b="0" i="0" u="none" strike="noStrike" kern="1200" dirty="0">
                <a:solidFill>
                  <a:schemeClr val="tx1"/>
                </a:solidFill>
                <a:effectLst/>
                <a:latin typeface="Segoe UI" panose="020B0502040204020203" pitchFamily="34" charset="0"/>
                <a:ea typeface="+mn-ea"/>
                <a:cs typeface="+mn-cs"/>
              </a:rPr>
              <a:t>pragmatic design.</a:t>
            </a:r>
          </a:p>
          <a:p>
            <a:r>
              <a:rPr lang="en-US" sz="882" b="0" i="0" u="none" strike="noStrike" kern="1200" dirty="0">
                <a:solidFill>
                  <a:schemeClr val="tx1"/>
                </a:solidFill>
                <a:effectLst/>
                <a:latin typeface="Segoe UI" panose="020B0502040204020203" pitchFamily="34" charset="0"/>
                <a:ea typeface="+mn-ea"/>
                <a:cs typeface="+mn-cs"/>
                <a:hlinkClick r:id="rId4"/>
              </a:rPr>
              <a:t>ASP.net</a:t>
            </a:r>
            <a:r>
              <a:rPr lang="en-US" sz="882" b="0" i="0" u="none" strike="noStrike" kern="1200" dirty="0">
                <a:solidFill>
                  <a:schemeClr val="tx1"/>
                </a:solidFill>
                <a:effectLst/>
                <a:latin typeface="Segoe UI" panose="020B0502040204020203" pitchFamily="34" charset="0"/>
                <a:ea typeface="+mn-ea"/>
                <a:cs typeface="+mn-cs"/>
              </a:rPr>
              <a:t>: Free, fully supported Web application framework that helps you create standards-based Web solutions.</a:t>
            </a:r>
          </a:p>
          <a:p>
            <a:r>
              <a:rPr lang="en-US" sz="882" b="0" i="0" u="none" strike="noStrike" kern="1200" dirty="0">
                <a:solidFill>
                  <a:schemeClr val="tx1"/>
                </a:solidFill>
                <a:effectLst/>
                <a:latin typeface="Segoe UI" panose="020B0502040204020203" pitchFamily="34" charset="0"/>
                <a:ea typeface="+mn-ea"/>
                <a:cs typeface="+mn-cs"/>
                <a:hlinkClick r:id="rId5"/>
              </a:rPr>
              <a:t>Laravel</a:t>
            </a:r>
            <a:r>
              <a:rPr lang="en-US" sz="882" b="0" i="0" u="none" strike="noStrike" kern="1200" dirty="0">
                <a:solidFill>
                  <a:schemeClr val="tx1"/>
                </a:solidFill>
                <a:effectLst/>
                <a:latin typeface="Segoe UI" panose="020B0502040204020203" pitchFamily="34" charset="0"/>
                <a:ea typeface="+mn-ea"/>
                <a:cs typeface="+mn-cs"/>
              </a:rPr>
              <a:t>: A free, open source PHP web application framework to build web applications on MVC pattern.</a:t>
            </a:r>
          </a:p>
          <a:p>
            <a:endParaRPr lang="en-US" sz="882" b="0" i="0" u="none" strike="noStrike" kern="1200" dirty="0">
              <a:solidFill>
                <a:schemeClr val="tx1"/>
              </a:solidFill>
              <a:effectLst/>
              <a:latin typeface="Segoe UI" panose="020B0502040204020203" pitchFamily="34" charset="0"/>
              <a:ea typeface="+mn-ea"/>
              <a:cs typeface="+mn-cs"/>
            </a:endParaRP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71323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11/11/2019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Espace réservé des notes 2">
            <a:extLst>
              <a:ext uri="{FF2B5EF4-FFF2-40B4-BE49-F238E27FC236}">
                <a16:creationId xmlns:a16="http://schemas.microsoft.com/office/drawing/2014/main" id="{A216A666-DCD4-45BA-94DB-4D4DD2EBF6E2}"/>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62037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ASP.NET Core is optimized for modern web applications and cloud-based hosting scenarios. Its modular design enables applications to depend on only those features they actually use, improving application security and performance while reducing hosting resource requirements.</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33236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Popular JavaScript libraries and frameworks are incredibly useful tools for any front-end web designer to be familiar with. They can add powerful functionality to your site or help you create current web design trends, resulting in exceptional experiences for your users. I</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409114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noProof="0" dirty="0"/>
              <a:t>It looks like Software development and architecture have always been linked to </a:t>
            </a:r>
            <a:r>
              <a:rPr lang="en-CA" noProof="0" dirty="0" err="1"/>
              <a:t>italian</a:t>
            </a:r>
            <a:r>
              <a:rPr lang="en-CA" noProof="0" dirty="0"/>
              <a:t> food. So here is my take on the evolution of software architecture with an </a:t>
            </a:r>
            <a:r>
              <a:rPr lang="en-CA" noProof="0" dirty="0" err="1"/>
              <a:t>italian</a:t>
            </a:r>
            <a:r>
              <a:rPr lang="en-CA" noProof="0" dirty="0"/>
              <a:t> food perspective!</a:t>
            </a:r>
          </a:p>
          <a:p>
            <a:endParaRPr lang="en-US" dirty="0"/>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776145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You should architect and design software solutions with maintainability in mind. The principles outlined in this section can help guide you toward architectural decisions that will result in clean, maintainable applications. Generally, these principles will guide you toward building applications out of discrete components that are not tightly coupled to other parts of your application, but rather communicate through explicit interfaces or messaging systems.</a:t>
            </a:r>
          </a:p>
          <a:p>
            <a:endParaRPr lang="en-US" dirty="0"/>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7046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266264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530521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1257020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9AD438-CEB9-4523-A009-80107FF79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ce réservé des notes 2">
            <a:extLst>
              <a:ext uri="{FF2B5EF4-FFF2-40B4-BE49-F238E27FC236}">
                <a16:creationId xmlns:a16="http://schemas.microsoft.com/office/drawing/2014/main" id="{5FBA8B00-3488-4A29-98AA-CBB193C7077F}"/>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30169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11/11/2019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Espace réservé des notes 2">
            <a:extLst>
              <a:ext uri="{FF2B5EF4-FFF2-40B4-BE49-F238E27FC236}">
                <a16:creationId xmlns:a16="http://schemas.microsoft.com/office/drawing/2014/main" id="{66D07699-C2BC-44CB-8DE4-E1A6E73132B5}"/>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31847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11/11/2019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6030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11/11/2019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Espace réservé des notes 2">
            <a:extLst>
              <a:ext uri="{FF2B5EF4-FFF2-40B4-BE49-F238E27FC236}">
                <a16:creationId xmlns:a16="http://schemas.microsoft.com/office/drawing/2014/main" id="{A57D654E-A322-44A0-82FA-ED670F54E0CE}"/>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583265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11/11/2019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725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918306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900" dirty="0"/>
              <a:t>Technology</a:t>
            </a:r>
            <a:r>
              <a:rPr lang="en-US" dirty="0"/>
              <a:t> </a:t>
            </a:r>
            <a:r>
              <a:rPr lang="en-US" sz="900" dirty="0"/>
              <a:t>that allows the creation and use of containers.</a:t>
            </a:r>
          </a:p>
          <a:p>
            <a:pPr algn="just"/>
            <a:r>
              <a:rPr lang="en-US" sz="900" dirty="0"/>
              <a:t>Tool that allows developers and sys-admins to easily deploy their applications in a sandbox (containers) to run on the host operating system i.e. Linux.</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11/11/2019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2229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435CA01-1CAA-4529-BAD7-2F9670B29EFC}" type="slidenum">
              <a:rPr lang="en-CA" smtClean="0"/>
              <a:t>3</a:t>
            </a:fld>
            <a:endParaRPr lang="en-CA"/>
          </a:p>
        </p:txBody>
      </p:sp>
    </p:spTree>
    <p:extLst>
      <p:ext uri="{BB962C8B-B14F-4D97-AF65-F5344CB8AC3E}">
        <p14:creationId xmlns:p14="http://schemas.microsoft.com/office/powerpoint/2010/main" val="1569537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11/11/2019 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58098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noProof="0" dirty="0"/>
              <a:t>I hope that you enjoyed your dinner today because today we will talk about food sandwich, </a:t>
            </a:r>
            <a:r>
              <a:rPr lang="en-CA" noProof="0" dirty="0" err="1"/>
              <a:t>italian</a:t>
            </a:r>
            <a:r>
              <a:rPr lang="en-CA" noProof="0" dirty="0"/>
              <a:t> food.</a:t>
            </a:r>
          </a:p>
          <a:p>
            <a:r>
              <a:rPr lang="en-CA" noProof="0" dirty="0"/>
              <a:t>What do you thing?</a:t>
            </a:r>
          </a:p>
          <a:p>
            <a:r>
              <a:rPr lang="en-CA" noProof="0" dirty="0"/>
              <a:t>Let’s start by our sandwich.</a:t>
            </a:r>
          </a:p>
          <a:p>
            <a:r>
              <a:rPr lang="en-CA" noProof="0" dirty="0"/>
              <a:t>To build any project, you need to have an idea about every layer presented her. </a:t>
            </a:r>
          </a:p>
          <a:p>
            <a:r>
              <a:rPr lang="en-CA" noProof="0" dirty="0"/>
              <a:t>We have to know about client side web technologies that we can use it.</a:t>
            </a:r>
          </a:p>
          <a:p>
            <a:r>
              <a:rPr lang="en-CA" noProof="0" dirty="0"/>
              <a:t>Server side web technologies. We have to choose the language and the framework, then the architecture that can be a monolith or microservices and Cloud Native Apps for and in the end we will deploy it in the cloud like Microsoft Azure or other cloud provider.</a:t>
            </a:r>
          </a:p>
          <a:p>
            <a:r>
              <a:rPr lang="en-CA" noProof="0" dirty="0"/>
              <a:t>So what is required to build  modern application for a user?</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90950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Modern web applications have higher user expectations and greater demands than ever before. Today's web apps are expected to be available 24/7 from anywhere in the world, and usable from virtually any device or screen size. Web applications must be secure, flexible, and scalable to meet spikes in demand. Increasingly, complex scenarios should be handled by rich user experiences built on the client using JavaScript, and communicating efficiently through web APIs.</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00460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We</a:t>
            </a:r>
            <a:r>
              <a:rPr lang="fr-CA" dirty="0"/>
              <a:t> </a:t>
            </a:r>
            <a:r>
              <a:rPr lang="fr-CA" dirty="0" err="1"/>
              <a:t>will</a:t>
            </a:r>
            <a:r>
              <a:rPr lang="fr-CA" dirty="0"/>
              <a:t> start </a:t>
            </a:r>
            <a:r>
              <a:rPr lang="fr-CA" dirty="0" err="1"/>
              <a:t>from</a:t>
            </a:r>
            <a:r>
              <a:rPr lang="fr-CA" dirty="0"/>
              <a:t> the top of </a:t>
            </a:r>
            <a:r>
              <a:rPr lang="fr-CA" dirty="0" err="1"/>
              <a:t>our</a:t>
            </a:r>
            <a:r>
              <a:rPr lang="fr-CA" dirty="0"/>
              <a:t> sandwich to mention client </a:t>
            </a:r>
            <a:r>
              <a:rPr lang="fr-CA" dirty="0" err="1"/>
              <a:t>side</a:t>
            </a:r>
            <a:r>
              <a:rPr lang="fr-CA" dirty="0"/>
              <a:t> web </a:t>
            </a:r>
            <a:r>
              <a:rPr lang="fr-CA" dirty="0" err="1"/>
              <a:t>techologies</a:t>
            </a:r>
            <a:r>
              <a:rPr lang="fr-CA" dirty="0"/>
              <a:t> </a:t>
            </a:r>
            <a:r>
              <a:rPr lang="fr-CA" dirty="0" err="1"/>
              <a:t>that</a:t>
            </a:r>
            <a:r>
              <a:rPr lang="fr-CA" dirty="0"/>
              <a:t> </a:t>
            </a:r>
            <a:r>
              <a:rPr lang="fr-CA" dirty="0" err="1"/>
              <a:t>we</a:t>
            </a:r>
            <a:r>
              <a:rPr lang="fr-CA" dirty="0"/>
              <a:t> can use </a:t>
            </a:r>
            <a:r>
              <a:rPr lang="fr-CA" dirty="0" err="1"/>
              <a:t>it</a:t>
            </a:r>
            <a:r>
              <a:rPr lang="fr-CA" dirty="0"/>
              <a:t> in </a:t>
            </a:r>
            <a:r>
              <a:rPr lang="fr-CA" dirty="0" err="1"/>
              <a:t>any</a:t>
            </a:r>
            <a:r>
              <a:rPr lang="fr-CA" dirty="0"/>
              <a:t> </a:t>
            </a:r>
            <a:r>
              <a:rPr lang="fr-CA" dirty="0" err="1"/>
              <a:t>kind</a:t>
            </a:r>
            <a:r>
              <a:rPr lang="fr-CA" dirty="0"/>
              <a:t> of </a:t>
            </a:r>
            <a:r>
              <a:rPr lang="fr-CA" dirty="0" err="1"/>
              <a:t>project</a:t>
            </a:r>
            <a:r>
              <a:rPr lang="fr-CA" dirty="0"/>
              <a:t>.</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37562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Popular JavaScript libraries and frameworks are incredibly useful tools for any front-end web designer to be familiar with. They can add powerful functionality to your site or help you create current web design trends, resulting in exceptional experiences for your users. </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65913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sz="800" dirty="0">
                <a:hlinkClick r:id="rId3"/>
              </a:rPr>
              <a:t>Aurelia</a:t>
            </a:r>
            <a:endParaRPr lang="en-CA" sz="800" dirty="0"/>
          </a:p>
          <a:p>
            <a:r>
              <a:rPr lang="en-CA" sz="800" dirty="0">
                <a:hlinkClick r:id="rId4"/>
              </a:rPr>
              <a:t>Angular</a:t>
            </a:r>
            <a:endParaRPr lang="en-CA" sz="800" dirty="0"/>
          </a:p>
          <a:p>
            <a:r>
              <a:rPr lang="en-CA" sz="800" dirty="0">
                <a:hlinkClick r:id="rId5"/>
              </a:rPr>
              <a:t>Ember</a:t>
            </a:r>
            <a:endParaRPr lang="en-CA" sz="800" dirty="0"/>
          </a:p>
          <a:p>
            <a:r>
              <a:rPr lang="en-CA" sz="800" dirty="0">
                <a:hlinkClick r:id="rId6"/>
              </a:rPr>
              <a:t>Ionic</a:t>
            </a:r>
            <a:endParaRPr lang="en-CA" sz="800" dirty="0"/>
          </a:p>
          <a:p>
            <a:r>
              <a:rPr lang="en-CA" sz="800" dirty="0">
                <a:hlinkClick r:id="rId7"/>
              </a:rPr>
              <a:t>Mocha</a:t>
            </a:r>
            <a:endParaRPr lang="en-CA" sz="800" dirty="0"/>
          </a:p>
          <a:p>
            <a:r>
              <a:rPr lang="en-CA" sz="800" dirty="0">
                <a:hlinkClick r:id="rId8"/>
              </a:rPr>
              <a:t>Next.js</a:t>
            </a:r>
            <a:endParaRPr lang="en-CA" sz="800" dirty="0"/>
          </a:p>
          <a:p>
            <a:r>
              <a:rPr lang="en-CA" sz="800" dirty="0">
                <a:hlinkClick r:id="rId9"/>
              </a:rPr>
              <a:t>Vue.js</a:t>
            </a:r>
            <a:endParaRPr lang="en-CA" sz="800" dirty="0"/>
          </a:p>
          <a:p>
            <a:r>
              <a:rPr lang="en-CA" sz="800" dirty="0" err="1">
                <a:hlinkClick r:id="rId10"/>
              </a:rPr>
              <a:t>Webix</a:t>
            </a:r>
            <a:endParaRPr lang="en-CA" sz="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CA" sz="700"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92095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JavaScript is one of the most popular programming languages on the web. A </a:t>
            </a:r>
            <a:r>
              <a:rPr lang="en-US" sz="800" b="1" dirty="0"/>
              <a:t>JavaScript library</a:t>
            </a:r>
            <a:r>
              <a:rPr lang="en-US" sz="800" dirty="0"/>
              <a:t> is a library of pre-written JavaScript which allows easier access throughout the development of your website or application. For example, you can include a copy of Google’s hosted jQuery library by using the following snippet.</a:t>
            </a:r>
          </a:p>
          <a:p>
            <a:r>
              <a:rPr lang="en-CA" sz="700" dirty="0"/>
              <a:t>jQuery: A fast, small, and feature-rich JavaScript library.</a:t>
            </a:r>
          </a:p>
          <a:p>
            <a:r>
              <a:rPr lang="en-CA" sz="700" dirty="0" err="1"/>
              <a:t>BackBoneJS</a:t>
            </a:r>
            <a:r>
              <a:rPr lang="en-CA" sz="700" dirty="0"/>
              <a:t>: Give your JS app some backbone with models, views, collections, &amp; events.</a:t>
            </a:r>
          </a:p>
          <a:p>
            <a:r>
              <a:rPr lang="en-CA" sz="700" dirty="0"/>
              <a:t>D3.js: A JavaScript library for manipulating documents based on data.</a:t>
            </a:r>
          </a:p>
          <a:p>
            <a:r>
              <a:rPr lang="en-CA" sz="700" dirty="0"/>
              <a:t>React: Facebook’s JavaScript library developed for building user interfaces.</a:t>
            </a:r>
          </a:p>
          <a:p>
            <a:r>
              <a:rPr lang="en-CA" sz="700" dirty="0"/>
              <a:t>jQuery UI: A curated set of user interface interactions, effects, widgets, and themes.</a:t>
            </a:r>
          </a:p>
          <a:p>
            <a:r>
              <a:rPr lang="en-CA" sz="700" dirty="0"/>
              <a:t>jQuery Mobile: HTML5-based user interface system designed to make responsive web sites.</a:t>
            </a:r>
          </a:p>
          <a:p>
            <a:r>
              <a:rPr lang="en-CA" sz="700" dirty="0"/>
              <a:t>Underscore.js: Functional programming helpers without extending any built-in objects.</a:t>
            </a:r>
          </a:p>
          <a:p>
            <a:r>
              <a:rPr lang="en-CA" sz="700" dirty="0"/>
              <a:t>Moment.js: Parse, validate, manipulate, and display dates in JavaScript.</a:t>
            </a:r>
          </a:p>
          <a:p>
            <a:r>
              <a:rPr lang="en-CA" sz="700" dirty="0" err="1"/>
              <a:t>Lodash</a:t>
            </a:r>
            <a:r>
              <a:rPr lang="en-CA" sz="700" dirty="0"/>
              <a:t>: A modern utility library delivering modularity, performance, &amp; extras.</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11/11/2019 1:28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11751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fr-FR"/>
              <a:t>Modifiez le style du titre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fr-FR"/>
              <a:t>Cliquez pour modifier les styles du texte du masque</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fr-FR"/>
              <a:t>Cliquez pour modifier les styles du texte du masque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fr-FR"/>
              <a:t>Cliquez pour modifier les styles du texte du masque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fr-FR"/>
              <a:t>Modifiez le style du titre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6755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436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26893B3D-0CCC-40ED-A688-1B710EA3E197}" type="datetimeFigureOut">
              <a:rPr lang="en-CA" smtClean="0"/>
              <a:t>2019-11-11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9EA890F-41DD-47B2-940F-6F134DB638B6}" type="slidenum">
              <a:rPr lang="en-CA" smtClean="0"/>
              <a:t>‹N°›</a:t>
            </a:fld>
            <a:endParaRPr lang="en-CA"/>
          </a:p>
        </p:txBody>
      </p:sp>
    </p:spTree>
    <p:extLst>
      <p:ext uri="{BB962C8B-B14F-4D97-AF65-F5344CB8AC3E}">
        <p14:creationId xmlns:p14="http://schemas.microsoft.com/office/powerpoint/2010/main" val="41833883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fr-FR"/>
              <a:t>Modifiez le style du titre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1.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1.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3.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09" r:id="rId33"/>
    <p:sldLayoutId id="2147484913"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hristinecha.github.io/choreographer-js/" TargetMode="External"/><Relationship Id="rId13" Type="http://schemas.openxmlformats.org/officeDocument/2006/relationships/hyperlink" Target="https://omniscientjs.github.io/" TargetMode="External"/><Relationship Id="rId18" Type="http://schemas.openxmlformats.org/officeDocument/2006/relationships/hyperlink" Target="http://taffydb.com/" TargetMode="External"/><Relationship Id="rId3" Type="http://schemas.openxmlformats.org/officeDocument/2006/relationships/hyperlink" Target="https://community.algolia.com/places/" TargetMode="External"/><Relationship Id="rId21" Type="http://schemas.openxmlformats.org/officeDocument/2006/relationships/hyperlink" Target="https://vocajs.com/" TargetMode="External"/><Relationship Id="rId7" Type="http://schemas.openxmlformats.org/officeDocument/2006/relationships/hyperlink" Target="http://www.chartjs.org/" TargetMode="External"/><Relationship Id="rId12" Type="http://schemas.openxmlformats.org/officeDocument/2006/relationships/hyperlink" Target="https://multiple.js.org/" TargetMode="External"/><Relationship Id="rId17" Type="http://schemas.openxmlformats.org/officeDocument/2006/relationships/hyperlink" Target="https://kenwheeler.github.io/slick/" TargetMode="External"/><Relationship Id="rId2" Type="http://schemas.openxmlformats.org/officeDocument/2006/relationships/notesSlide" Target="../notesSlides/notesSlide10.xml"/><Relationship Id="rId16" Type="http://schemas.openxmlformats.org/officeDocument/2006/relationships/hyperlink" Target="https://mathisonian.github.io/premonish/" TargetMode="External"/><Relationship Id="rId20" Type="http://schemas.openxmlformats.org/officeDocument/2006/relationships/hyperlink" Target="https://threejs.org/" TargetMode="External"/><Relationship Id="rId1" Type="http://schemas.openxmlformats.org/officeDocument/2006/relationships/slideLayout" Target="../slideLayouts/slideLayout9.xml"/><Relationship Id="rId6" Type="http://schemas.openxmlformats.org/officeDocument/2006/relationships/hyperlink" Target="https://rishabhp.github.io/bideo.js/" TargetMode="External"/><Relationship Id="rId11" Type="http://schemas.openxmlformats.org/officeDocument/2006/relationships/hyperlink" Target="https://sarcadass.github.io/granim.js/" TargetMode="External"/><Relationship Id="rId24" Type="http://schemas.openxmlformats.org/officeDocument/2006/relationships/image" Target="../media/image44.png"/><Relationship Id="rId5" Type="http://schemas.openxmlformats.org/officeDocument/2006/relationships/hyperlink" Target="https://michalsnik.github.io/aos/" TargetMode="External"/><Relationship Id="rId15" Type="http://schemas.openxmlformats.org/officeDocument/2006/relationships/hyperlink" Target="https://popper.js.org/" TargetMode="External"/><Relationship Id="rId23" Type="http://schemas.openxmlformats.org/officeDocument/2006/relationships/image" Target="../media/image43.png"/><Relationship Id="rId10" Type="http://schemas.openxmlformats.org/officeDocument/2006/relationships/hyperlink" Target="https://glimmerjs.com/" TargetMode="External"/><Relationship Id="rId19" Type="http://schemas.openxmlformats.org/officeDocument/2006/relationships/hyperlink" Target="http://www.createjs.com/tweenjs" TargetMode="External"/><Relationship Id="rId4" Type="http://schemas.openxmlformats.org/officeDocument/2006/relationships/hyperlink" Target="https://animejs.com/" TargetMode="External"/><Relationship Id="rId9" Type="http://schemas.openxmlformats.org/officeDocument/2006/relationships/hyperlink" Target="https://nosir.github.io/cleave.js/" TargetMode="External"/><Relationship Id="rId14" Type="http://schemas.openxmlformats.org/officeDocument/2006/relationships/hyperlink" Target="http://parsleyjs.org/" TargetMode="External"/><Relationship Id="rId22"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2.xml"/><Relationship Id="rId5" Type="http://schemas.microsoft.com/office/2018/10/relationships/comments" Target="../comments/modernComment7.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microsoft.com/office/2018/10/relationships/comments" Target="../comments/modernComment5.xml"/><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microsoft.com/office/2018/10/relationships/comments" Target="../comments/modernComment6.xml"/><Relationship Id="rId5" Type="http://schemas.openxmlformats.org/officeDocument/2006/relationships/image" Target="../media/image71.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2.xml"/><Relationship Id="rId6" Type="http://schemas.microsoft.com/office/2018/10/relationships/comments" Target="../comments/modernComment6.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hyperlink" Target="https://www.linkedin.com/in/hamida-rebai-trabelsi-09b8525/" TargetMode="External"/><Relationship Id="rId4" Type="http://schemas.openxmlformats.org/officeDocument/2006/relationships/hyperlink" Target="mailto:didourebai@gmail.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microsoft.com/office/2018/10/relationships/comments" Target="../comments/modernCommen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sv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33.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84.svg"/></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385CF-E1B9-4DE3-8A74-665C1EF057F6}"/>
              </a:ext>
            </a:extLst>
          </p:cNvPr>
          <p:cNvSpPr>
            <a:spLocks noGrp="1"/>
          </p:cNvSpPr>
          <p:nvPr>
            <p:ph type="title"/>
          </p:nvPr>
        </p:nvSpPr>
        <p:spPr/>
        <p:txBody>
          <a:bodyPr/>
          <a:lstStyle/>
          <a:p>
            <a:r>
              <a:rPr lang="en-CA" dirty="0"/>
              <a:t>JavaScript libraries</a:t>
            </a:r>
          </a:p>
        </p:txBody>
      </p:sp>
      <p:sp>
        <p:nvSpPr>
          <p:cNvPr id="18" name="Espace réservé du texte 17">
            <a:extLst>
              <a:ext uri="{FF2B5EF4-FFF2-40B4-BE49-F238E27FC236}">
                <a16:creationId xmlns:a16="http://schemas.microsoft.com/office/drawing/2014/main" id="{B2B929EB-A586-4580-87DA-4E9053D2D295}"/>
              </a:ext>
            </a:extLst>
          </p:cNvPr>
          <p:cNvSpPr>
            <a:spLocks noGrp="1"/>
          </p:cNvSpPr>
          <p:nvPr>
            <p:ph type="body" sz="quarter" idx="10"/>
          </p:nvPr>
        </p:nvSpPr>
        <p:spPr>
          <a:xfrm>
            <a:off x="584200" y="1435100"/>
            <a:ext cx="5212080" cy="5133340"/>
          </a:xfrm>
        </p:spPr>
        <p:txBody>
          <a:bodyPr/>
          <a:lstStyle/>
          <a:p>
            <a:r>
              <a:rPr lang="en-CA" dirty="0" err="1">
                <a:hlinkClick r:id="rId3"/>
              </a:rPr>
              <a:t>Algolia</a:t>
            </a:r>
            <a:r>
              <a:rPr lang="en-CA" dirty="0">
                <a:hlinkClick r:id="rId3"/>
              </a:rPr>
              <a:t> Places</a:t>
            </a:r>
            <a:endParaRPr lang="en-CA" dirty="0"/>
          </a:p>
          <a:p>
            <a:r>
              <a:rPr lang="en-CA" dirty="0">
                <a:hlinkClick r:id="rId4"/>
              </a:rPr>
              <a:t>anime.js</a:t>
            </a:r>
            <a:endParaRPr lang="en-CA" dirty="0"/>
          </a:p>
          <a:p>
            <a:r>
              <a:rPr lang="en-CA" dirty="0">
                <a:hlinkClick r:id="rId5"/>
              </a:rPr>
              <a:t>AOS – Animate On Scroll</a:t>
            </a:r>
            <a:endParaRPr lang="en-CA" dirty="0"/>
          </a:p>
          <a:p>
            <a:r>
              <a:rPr lang="en-CA" dirty="0">
                <a:hlinkClick r:id="rId6"/>
              </a:rPr>
              <a:t>Bideo.js</a:t>
            </a:r>
            <a:endParaRPr lang="en-CA" dirty="0"/>
          </a:p>
          <a:p>
            <a:r>
              <a:rPr lang="en-CA" dirty="0">
                <a:hlinkClick r:id="rId7"/>
              </a:rPr>
              <a:t>Chart.js</a:t>
            </a:r>
            <a:endParaRPr lang="en-CA" dirty="0"/>
          </a:p>
          <a:p>
            <a:r>
              <a:rPr lang="en-CA" dirty="0">
                <a:hlinkClick r:id="rId8"/>
              </a:rPr>
              <a:t>Choreographer-</a:t>
            </a:r>
            <a:r>
              <a:rPr lang="en-CA" dirty="0" err="1">
                <a:hlinkClick r:id="rId8"/>
              </a:rPr>
              <a:t>js</a:t>
            </a:r>
            <a:endParaRPr lang="en-CA" dirty="0"/>
          </a:p>
          <a:p>
            <a:r>
              <a:rPr lang="en-CA" dirty="0">
                <a:hlinkClick r:id="rId9"/>
              </a:rPr>
              <a:t>Cleave.js</a:t>
            </a:r>
            <a:endParaRPr lang="en-CA" dirty="0"/>
          </a:p>
          <a:p>
            <a:r>
              <a:rPr lang="en-CA" dirty="0">
                <a:hlinkClick r:id="rId10"/>
              </a:rPr>
              <a:t>Glimmer</a:t>
            </a:r>
            <a:endParaRPr lang="en-CA" dirty="0"/>
          </a:p>
          <a:p>
            <a:r>
              <a:rPr lang="en-CA" dirty="0">
                <a:hlinkClick r:id="rId11"/>
              </a:rPr>
              <a:t>Granim.js</a:t>
            </a:r>
            <a:r>
              <a:rPr lang="en-CA" dirty="0"/>
              <a:t> </a:t>
            </a:r>
          </a:p>
          <a:p>
            <a:endParaRPr lang="en-CA" dirty="0"/>
          </a:p>
          <a:p>
            <a:endParaRPr lang="en-CA" dirty="0"/>
          </a:p>
        </p:txBody>
      </p:sp>
      <p:sp>
        <p:nvSpPr>
          <p:cNvPr id="19" name="Espace réservé du texte 18">
            <a:extLst>
              <a:ext uri="{FF2B5EF4-FFF2-40B4-BE49-F238E27FC236}">
                <a16:creationId xmlns:a16="http://schemas.microsoft.com/office/drawing/2014/main" id="{4B4DC947-B4C1-4BD6-BAA3-05065A998CF2}"/>
              </a:ext>
            </a:extLst>
          </p:cNvPr>
          <p:cNvSpPr>
            <a:spLocks noGrp="1"/>
          </p:cNvSpPr>
          <p:nvPr>
            <p:ph type="body" sz="quarter" idx="12"/>
          </p:nvPr>
        </p:nvSpPr>
        <p:spPr>
          <a:xfrm>
            <a:off x="6397171" y="1435100"/>
            <a:ext cx="5212080" cy="5133340"/>
          </a:xfrm>
        </p:spPr>
        <p:txBody>
          <a:bodyPr/>
          <a:lstStyle/>
          <a:p>
            <a:r>
              <a:rPr lang="en-CA" dirty="0">
                <a:hlinkClick r:id="rId12"/>
              </a:rPr>
              <a:t>Multiple.js</a:t>
            </a:r>
            <a:r>
              <a:rPr lang="en-CA" dirty="0"/>
              <a:t> </a:t>
            </a:r>
          </a:p>
          <a:p>
            <a:r>
              <a:rPr lang="en-CA" dirty="0">
                <a:hlinkClick r:id="rId13"/>
              </a:rPr>
              <a:t>Omniscient</a:t>
            </a:r>
            <a:r>
              <a:rPr lang="en-CA" dirty="0"/>
              <a:t> </a:t>
            </a:r>
          </a:p>
          <a:p>
            <a:r>
              <a:rPr lang="en-CA" dirty="0">
                <a:hlinkClick r:id="rId14"/>
              </a:rPr>
              <a:t>Parsley</a:t>
            </a:r>
            <a:r>
              <a:rPr lang="en-CA" dirty="0"/>
              <a:t> </a:t>
            </a:r>
          </a:p>
          <a:p>
            <a:r>
              <a:rPr lang="en-CA" dirty="0">
                <a:hlinkClick r:id="rId15"/>
              </a:rPr>
              <a:t>Popper.js</a:t>
            </a:r>
            <a:endParaRPr lang="en-CA" dirty="0"/>
          </a:p>
          <a:p>
            <a:r>
              <a:rPr lang="en-CA" dirty="0" err="1">
                <a:hlinkClick r:id="rId16"/>
              </a:rPr>
              <a:t>Premonish</a:t>
            </a:r>
            <a:r>
              <a:rPr lang="en-CA" dirty="0"/>
              <a:t> </a:t>
            </a:r>
          </a:p>
          <a:p>
            <a:r>
              <a:rPr lang="en-CA" dirty="0">
                <a:hlinkClick r:id="rId17"/>
              </a:rPr>
              <a:t>Slick</a:t>
            </a:r>
            <a:endParaRPr lang="en-CA" dirty="0"/>
          </a:p>
          <a:p>
            <a:r>
              <a:rPr lang="en-CA" dirty="0" err="1">
                <a:hlinkClick r:id="rId18"/>
              </a:rPr>
              <a:t>TaffyDB</a:t>
            </a:r>
            <a:endParaRPr lang="en-CA" dirty="0"/>
          </a:p>
          <a:p>
            <a:r>
              <a:rPr lang="en-CA" dirty="0" err="1">
                <a:hlinkClick r:id="rId19"/>
              </a:rPr>
              <a:t>TweenJS</a:t>
            </a:r>
            <a:endParaRPr lang="en-CA" dirty="0"/>
          </a:p>
          <a:p>
            <a:r>
              <a:rPr lang="en-CA" dirty="0">
                <a:hlinkClick r:id="rId20"/>
              </a:rPr>
              <a:t>Three.js</a:t>
            </a:r>
            <a:r>
              <a:rPr lang="en-CA" dirty="0"/>
              <a:t>, </a:t>
            </a:r>
            <a:r>
              <a:rPr lang="en-CA" dirty="0" err="1">
                <a:hlinkClick r:id="rId21"/>
              </a:rPr>
              <a:t>Voca</a:t>
            </a:r>
            <a:endParaRPr lang="en-CA" dirty="0"/>
          </a:p>
          <a:p>
            <a:endParaRPr lang="en-CA" dirty="0"/>
          </a:p>
          <a:p>
            <a:endParaRPr lang="en-CA" dirty="0"/>
          </a:p>
        </p:txBody>
      </p:sp>
      <p:pic>
        <p:nvPicPr>
          <p:cNvPr id="6" name="Image 5">
            <a:extLst>
              <a:ext uri="{FF2B5EF4-FFF2-40B4-BE49-F238E27FC236}">
                <a16:creationId xmlns:a16="http://schemas.microsoft.com/office/drawing/2014/main" id="{F75044D0-BECB-4981-B4C6-9D372F3A6694}"/>
              </a:ext>
            </a:extLst>
          </p:cNvPr>
          <p:cNvPicPr>
            <a:picLocks noChangeAspect="1"/>
          </p:cNvPicPr>
          <p:nvPr/>
        </p:nvPicPr>
        <p:blipFill>
          <a:blip r:embed="rId22"/>
          <a:stretch>
            <a:fillRect/>
          </a:stretch>
        </p:blipFill>
        <p:spPr>
          <a:xfrm>
            <a:off x="9627683" y="5325161"/>
            <a:ext cx="1624090" cy="951615"/>
          </a:xfrm>
          <a:prstGeom prst="rect">
            <a:avLst/>
          </a:prstGeom>
        </p:spPr>
      </p:pic>
      <p:pic>
        <p:nvPicPr>
          <p:cNvPr id="7" name="Image 6">
            <a:extLst>
              <a:ext uri="{FF2B5EF4-FFF2-40B4-BE49-F238E27FC236}">
                <a16:creationId xmlns:a16="http://schemas.microsoft.com/office/drawing/2014/main" id="{5E04FEC8-8F18-457C-82EB-407C9004951B}"/>
              </a:ext>
            </a:extLst>
          </p:cNvPr>
          <p:cNvPicPr>
            <a:picLocks noChangeAspect="1"/>
          </p:cNvPicPr>
          <p:nvPr/>
        </p:nvPicPr>
        <p:blipFill>
          <a:blip r:embed="rId23"/>
          <a:stretch>
            <a:fillRect/>
          </a:stretch>
        </p:blipFill>
        <p:spPr>
          <a:xfrm>
            <a:off x="9630019" y="3580821"/>
            <a:ext cx="1359314" cy="841898"/>
          </a:xfrm>
          <a:prstGeom prst="rect">
            <a:avLst/>
          </a:prstGeom>
        </p:spPr>
      </p:pic>
      <p:pic>
        <p:nvPicPr>
          <p:cNvPr id="3" name="Image 2">
            <a:extLst>
              <a:ext uri="{FF2B5EF4-FFF2-40B4-BE49-F238E27FC236}">
                <a16:creationId xmlns:a16="http://schemas.microsoft.com/office/drawing/2014/main" id="{E1D96130-D912-45ED-B739-FE81209F0886}"/>
              </a:ext>
            </a:extLst>
          </p:cNvPr>
          <p:cNvPicPr>
            <a:picLocks noChangeAspect="1"/>
          </p:cNvPicPr>
          <p:nvPr/>
        </p:nvPicPr>
        <p:blipFill>
          <a:blip r:embed="rId24"/>
          <a:stretch>
            <a:fillRect/>
          </a:stretch>
        </p:blipFill>
        <p:spPr>
          <a:xfrm>
            <a:off x="9189353" y="1062860"/>
            <a:ext cx="2240647" cy="1923387"/>
          </a:xfrm>
          <a:prstGeom prst="rect">
            <a:avLst/>
          </a:prstGeom>
        </p:spPr>
      </p:pic>
    </p:spTree>
    <p:extLst>
      <p:ext uri="{BB962C8B-B14F-4D97-AF65-F5344CB8AC3E}">
        <p14:creationId xmlns:p14="http://schemas.microsoft.com/office/powerpoint/2010/main" val="17086536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8EC4FC-FC69-425F-9439-4CD6271886A2}"/>
              </a:ext>
            </a:extLst>
          </p:cNvPr>
          <p:cNvSpPr>
            <a:spLocks noGrp="1"/>
          </p:cNvSpPr>
          <p:nvPr>
            <p:ph type="title"/>
          </p:nvPr>
        </p:nvSpPr>
        <p:spPr>
          <a:xfrm>
            <a:off x="494259" y="3069236"/>
            <a:ext cx="7750331" cy="553998"/>
          </a:xfrm>
        </p:spPr>
        <p:txBody>
          <a:bodyPr/>
          <a:lstStyle/>
          <a:p>
            <a:r>
              <a:rPr lang="en-CA" dirty="0"/>
              <a:t>Front-end Frameworks</a:t>
            </a:r>
          </a:p>
        </p:txBody>
      </p:sp>
    </p:spTree>
    <p:extLst>
      <p:ext uri="{BB962C8B-B14F-4D97-AF65-F5344CB8AC3E}">
        <p14:creationId xmlns:p14="http://schemas.microsoft.com/office/powerpoint/2010/main" val="416960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FC3B2-6581-4B36-B9FC-75972E3E981A}"/>
              </a:ext>
            </a:extLst>
          </p:cNvPr>
          <p:cNvSpPr>
            <a:spLocks noGrp="1"/>
          </p:cNvSpPr>
          <p:nvPr>
            <p:ph type="title"/>
          </p:nvPr>
        </p:nvSpPr>
        <p:spPr>
          <a:xfrm>
            <a:off x="588263" y="457200"/>
            <a:ext cx="11018520" cy="553998"/>
          </a:xfrm>
        </p:spPr>
        <p:txBody>
          <a:bodyPr/>
          <a:lstStyle/>
          <a:p>
            <a:r>
              <a:rPr lang="en-CA" dirty="0"/>
              <a:t>Front-end Frameworks</a:t>
            </a:r>
          </a:p>
        </p:txBody>
      </p:sp>
      <p:pic>
        <p:nvPicPr>
          <p:cNvPr id="10" name="Image 9">
            <a:extLst>
              <a:ext uri="{FF2B5EF4-FFF2-40B4-BE49-F238E27FC236}">
                <a16:creationId xmlns:a16="http://schemas.microsoft.com/office/drawing/2014/main" id="{DFB3EDE8-680B-4C6F-AA96-939EB71E49A0}"/>
              </a:ext>
            </a:extLst>
          </p:cNvPr>
          <p:cNvPicPr>
            <a:picLocks noChangeAspect="1"/>
          </p:cNvPicPr>
          <p:nvPr/>
        </p:nvPicPr>
        <p:blipFill>
          <a:blip r:embed="rId3"/>
          <a:stretch>
            <a:fillRect/>
          </a:stretch>
        </p:blipFill>
        <p:spPr>
          <a:xfrm>
            <a:off x="594923" y="2168434"/>
            <a:ext cx="2964152" cy="2743200"/>
          </a:xfrm>
          <a:prstGeom prst="rect">
            <a:avLst/>
          </a:prstGeom>
        </p:spPr>
      </p:pic>
      <p:pic>
        <p:nvPicPr>
          <p:cNvPr id="11" name="Image 10">
            <a:extLst>
              <a:ext uri="{FF2B5EF4-FFF2-40B4-BE49-F238E27FC236}">
                <a16:creationId xmlns:a16="http://schemas.microsoft.com/office/drawing/2014/main" id="{B747E5D3-87B3-4F35-A79D-5515230231CF}"/>
              </a:ext>
            </a:extLst>
          </p:cNvPr>
          <p:cNvPicPr>
            <a:picLocks noChangeAspect="1"/>
          </p:cNvPicPr>
          <p:nvPr/>
        </p:nvPicPr>
        <p:blipFill>
          <a:blip r:embed="rId4"/>
          <a:stretch>
            <a:fillRect/>
          </a:stretch>
        </p:blipFill>
        <p:spPr>
          <a:xfrm>
            <a:off x="4724400" y="2057400"/>
            <a:ext cx="2743200" cy="2743200"/>
          </a:xfrm>
          <a:prstGeom prst="rect">
            <a:avLst/>
          </a:prstGeom>
        </p:spPr>
      </p:pic>
      <p:pic>
        <p:nvPicPr>
          <p:cNvPr id="12" name="Image 11">
            <a:extLst>
              <a:ext uri="{FF2B5EF4-FFF2-40B4-BE49-F238E27FC236}">
                <a16:creationId xmlns:a16="http://schemas.microsoft.com/office/drawing/2014/main" id="{10965244-EB3B-4A52-8891-EA45D23F5E57}"/>
              </a:ext>
            </a:extLst>
          </p:cNvPr>
          <p:cNvPicPr>
            <a:picLocks noChangeAspect="1"/>
          </p:cNvPicPr>
          <p:nvPr/>
        </p:nvPicPr>
        <p:blipFill>
          <a:blip r:embed="rId5"/>
          <a:stretch>
            <a:fillRect/>
          </a:stretch>
        </p:blipFill>
        <p:spPr>
          <a:xfrm>
            <a:off x="8771891" y="2011554"/>
            <a:ext cx="2789046" cy="2789046"/>
          </a:xfrm>
          <a:prstGeom prst="rect">
            <a:avLst/>
          </a:prstGeom>
        </p:spPr>
      </p:pic>
    </p:spTree>
    <p:extLst>
      <p:ext uri="{BB962C8B-B14F-4D97-AF65-F5344CB8AC3E}">
        <p14:creationId xmlns:p14="http://schemas.microsoft.com/office/powerpoint/2010/main" val="16486982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8EC4FC-FC69-425F-9439-4CD6271886A2}"/>
              </a:ext>
            </a:extLst>
          </p:cNvPr>
          <p:cNvSpPr>
            <a:spLocks noGrp="1"/>
          </p:cNvSpPr>
          <p:nvPr>
            <p:ph type="title"/>
          </p:nvPr>
        </p:nvSpPr>
        <p:spPr>
          <a:xfrm>
            <a:off x="494259" y="3069236"/>
            <a:ext cx="7750331" cy="553998"/>
          </a:xfrm>
        </p:spPr>
        <p:txBody>
          <a:bodyPr/>
          <a:lstStyle/>
          <a:p>
            <a:r>
              <a:rPr lang="en-CA" dirty="0"/>
              <a:t>Web Application Frameworks</a:t>
            </a:r>
          </a:p>
        </p:txBody>
      </p:sp>
    </p:spTree>
    <p:extLst>
      <p:ext uri="{BB962C8B-B14F-4D97-AF65-F5344CB8AC3E}">
        <p14:creationId xmlns:p14="http://schemas.microsoft.com/office/powerpoint/2010/main" val="157650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8EA7D8-4257-4452-BC9E-E5C47FF3FA03}"/>
              </a:ext>
            </a:extLst>
          </p:cNvPr>
          <p:cNvSpPr>
            <a:spLocks noGrp="1"/>
          </p:cNvSpPr>
          <p:nvPr>
            <p:ph type="title"/>
          </p:nvPr>
        </p:nvSpPr>
        <p:spPr/>
        <p:txBody>
          <a:bodyPr/>
          <a:lstStyle/>
          <a:p>
            <a:r>
              <a:rPr lang="en-CA" dirty="0"/>
              <a:t>Web Application Frameworks</a:t>
            </a:r>
          </a:p>
        </p:txBody>
      </p:sp>
      <p:pic>
        <p:nvPicPr>
          <p:cNvPr id="3" name="Graphique 2">
            <a:extLst>
              <a:ext uri="{FF2B5EF4-FFF2-40B4-BE49-F238E27FC236}">
                <a16:creationId xmlns:a16="http://schemas.microsoft.com/office/drawing/2014/main" id="{B353B3F8-D1A8-48D1-A183-1CFBED5A96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6962" y="1598972"/>
            <a:ext cx="3098075" cy="1084326"/>
          </a:xfrm>
          <a:prstGeom prst="rect">
            <a:avLst/>
          </a:prstGeom>
        </p:spPr>
      </p:pic>
      <p:pic>
        <p:nvPicPr>
          <p:cNvPr id="7" name="Image 6">
            <a:extLst>
              <a:ext uri="{FF2B5EF4-FFF2-40B4-BE49-F238E27FC236}">
                <a16:creationId xmlns:a16="http://schemas.microsoft.com/office/drawing/2014/main" id="{40F0FDC5-2487-44A5-995A-5E8243767D5E}"/>
              </a:ext>
            </a:extLst>
          </p:cNvPr>
          <p:cNvPicPr>
            <a:picLocks noChangeAspect="1"/>
          </p:cNvPicPr>
          <p:nvPr/>
        </p:nvPicPr>
        <p:blipFill>
          <a:blip r:embed="rId5"/>
          <a:stretch>
            <a:fillRect/>
          </a:stretch>
        </p:blipFill>
        <p:spPr>
          <a:xfrm>
            <a:off x="374325" y="1489966"/>
            <a:ext cx="1772370" cy="1882684"/>
          </a:xfrm>
          <a:prstGeom prst="rect">
            <a:avLst/>
          </a:prstGeom>
        </p:spPr>
      </p:pic>
      <p:pic>
        <p:nvPicPr>
          <p:cNvPr id="10" name="Image 9">
            <a:extLst>
              <a:ext uri="{FF2B5EF4-FFF2-40B4-BE49-F238E27FC236}">
                <a16:creationId xmlns:a16="http://schemas.microsoft.com/office/drawing/2014/main" id="{52E16040-5A9D-4DA8-82D9-1DEF8CECEDFD}"/>
              </a:ext>
            </a:extLst>
          </p:cNvPr>
          <p:cNvPicPr>
            <a:picLocks noChangeAspect="1"/>
          </p:cNvPicPr>
          <p:nvPr/>
        </p:nvPicPr>
        <p:blipFill>
          <a:blip r:embed="rId6"/>
          <a:stretch>
            <a:fillRect/>
          </a:stretch>
        </p:blipFill>
        <p:spPr>
          <a:xfrm>
            <a:off x="9343863" y="1011198"/>
            <a:ext cx="2259874" cy="2259874"/>
          </a:xfrm>
          <a:prstGeom prst="rect">
            <a:avLst/>
          </a:prstGeom>
        </p:spPr>
      </p:pic>
      <p:pic>
        <p:nvPicPr>
          <p:cNvPr id="12" name="Image 11">
            <a:extLst>
              <a:ext uri="{FF2B5EF4-FFF2-40B4-BE49-F238E27FC236}">
                <a16:creationId xmlns:a16="http://schemas.microsoft.com/office/drawing/2014/main" id="{9B786E12-156A-4D35-8D40-53E780CAEC87}"/>
              </a:ext>
            </a:extLst>
          </p:cNvPr>
          <p:cNvPicPr>
            <a:picLocks noChangeAspect="1"/>
          </p:cNvPicPr>
          <p:nvPr/>
        </p:nvPicPr>
        <p:blipFill>
          <a:blip r:embed="rId7"/>
          <a:stretch>
            <a:fillRect/>
          </a:stretch>
        </p:blipFill>
        <p:spPr>
          <a:xfrm>
            <a:off x="468454" y="4794777"/>
            <a:ext cx="3851755" cy="1481444"/>
          </a:xfrm>
          <a:prstGeom prst="rect">
            <a:avLst/>
          </a:prstGeom>
        </p:spPr>
      </p:pic>
      <p:pic>
        <p:nvPicPr>
          <p:cNvPr id="14" name="Image 13">
            <a:extLst>
              <a:ext uri="{FF2B5EF4-FFF2-40B4-BE49-F238E27FC236}">
                <a16:creationId xmlns:a16="http://schemas.microsoft.com/office/drawing/2014/main" id="{45D11D4F-7EBE-49C1-AA34-F5FC69D598A0}"/>
              </a:ext>
            </a:extLst>
          </p:cNvPr>
          <p:cNvPicPr>
            <a:picLocks noChangeAspect="1"/>
          </p:cNvPicPr>
          <p:nvPr/>
        </p:nvPicPr>
        <p:blipFill>
          <a:blip r:embed="rId8"/>
          <a:stretch>
            <a:fillRect/>
          </a:stretch>
        </p:blipFill>
        <p:spPr>
          <a:xfrm>
            <a:off x="5600475" y="5162171"/>
            <a:ext cx="2722262" cy="1238629"/>
          </a:xfrm>
          <a:prstGeom prst="rect">
            <a:avLst/>
          </a:prstGeom>
        </p:spPr>
      </p:pic>
      <p:pic>
        <p:nvPicPr>
          <p:cNvPr id="16" name="Image 15">
            <a:extLst>
              <a:ext uri="{FF2B5EF4-FFF2-40B4-BE49-F238E27FC236}">
                <a16:creationId xmlns:a16="http://schemas.microsoft.com/office/drawing/2014/main" id="{B2A64127-F06D-4CBA-A463-BF475D7B8F01}"/>
              </a:ext>
            </a:extLst>
          </p:cNvPr>
          <p:cNvPicPr>
            <a:picLocks noChangeAspect="1"/>
          </p:cNvPicPr>
          <p:nvPr/>
        </p:nvPicPr>
        <p:blipFill>
          <a:blip r:embed="rId9"/>
          <a:stretch>
            <a:fillRect/>
          </a:stretch>
        </p:blipFill>
        <p:spPr>
          <a:xfrm>
            <a:off x="3246984" y="3501897"/>
            <a:ext cx="4706982" cy="1163633"/>
          </a:xfrm>
          <a:prstGeom prst="rect">
            <a:avLst/>
          </a:prstGeom>
        </p:spPr>
      </p:pic>
      <p:pic>
        <p:nvPicPr>
          <p:cNvPr id="19" name="Image 18">
            <a:extLst>
              <a:ext uri="{FF2B5EF4-FFF2-40B4-BE49-F238E27FC236}">
                <a16:creationId xmlns:a16="http://schemas.microsoft.com/office/drawing/2014/main" id="{8EEE997C-FD80-491C-A910-A191A89E3C5C}"/>
              </a:ext>
            </a:extLst>
          </p:cNvPr>
          <p:cNvPicPr>
            <a:picLocks noChangeAspect="1"/>
          </p:cNvPicPr>
          <p:nvPr/>
        </p:nvPicPr>
        <p:blipFill>
          <a:blip r:embed="rId10"/>
          <a:stretch>
            <a:fillRect/>
          </a:stretch>
        </p:blipFill>
        <p:spPr>
          <a:xfrm>
            <a:off x="9337172" y="4316890"/>
            <a:ext cx="2110325" cy="2110325"/>
          </a:xfrm>
          <a:prstGeom prst="rect">
            <a:avLst/>
          </a:prstGeom>
        </p:spPr>
      </p:pic>
    </p:spTree>
    <p:extLst>
      <p:ext uri="{BB962C8B-B14F-4D97-AF65-F5344CB8AC3E}">
        <p14:creationId xmlns:p14="http://schemas.microsoft.com/office/powerpoint/2010/main" val="34943979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5527B6B-5BF2-48A9-ABB6-ADE7AA584FAB}"/>
              </a:ext>
            </a:extLst>
          </p:cNvPr>
          <p:cNvSpPr txBox="1">
            <a:spLocks noGrp="1"/>
          </p:cNvSpPr>
          <p:nvPr>
            <p:ph type="title" idx="4294967295"/>
          </p:nvPr>
        </p:nvSpPr>
        <p:spPr>
          <a:xfrm>
            <a:off x="583842" y="1866820"/>
            <a:ext cx="553974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.NET Core 3.1</a:t>
            </a:r>
          </a:p>
        </p:txBody>
      </p:sp>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374957"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Long-Term</a:t>
            </a:r>
            <a:r>
              <a:rPr kumimoji="0" lang="en-US" sz="2000" b="0" i="0" u="none" strike="noStrike" kern="1200" cap="none" spc="0" normalizeH="0" noProof="0" dirty="0">
                <a:ln>
                  <a:noFill/>
                </a:ln>
                <a:solidFill>
                  <a:schemeClr val="tx1"/>
                </a:solidFill>
                <a:effectLst/>
                <a:uLnTx/>
                <a:uFillTx/>
                <a:latin typeface="Segoe UI"/>
                <a:ea typeface="+mn-ea"/>
                <a:cs typeface="Segoe UI Semilight" panose="020B0402040204020203" pitchFamily="34" charset="0"/>
              </a:rPr>
              <a:t> Support (</a:t>
            </a: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LTS) Preview</a:t>
            </a:r>
            <a:r>
              <a:rPr kumimoji="0" lang="en-US" sz="2000" b="0" i="0" u="none" strike="noStrike" kern="1200" cap="none" spc="0" normalizeH="0" noProof="0" dirty="0">
                <a:ln>
                  <a:noFill/>
                </a:ln>
                <a:solidFill>
                  <a:schemeClr val="tx1"/>
                </a:solidFill>
                <a:effectLst/>
                <a:uLnTx/>
                <a:uFillTx/>
                <a:latin typeface="Segoe UI"/>
                <a:ea typeface="+mn-ea"/>
                <a:cs typeface="Segoe UI Semilight" panose="020B0402040204020203" pitchFamily="34" charset="0"/>
              </a:rPr>
              <a:t> 2</a:t>
            </a:r>
            <a:endPar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WPF and Windows Forms support</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Full-stack web development with C# and Razor</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New C# 8.0 language features </a:t>
            </a: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452949"/>
            <a:ext cx="12191999"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u="sng" strike="noStrike" kern="1200" cap="none" spc="0" normalizeH="0" baseline="0" noProof="0" dirty="0">
                <a:ln>
                  <a:noFill/>
                </a:ln>
                <a:gradFill>
                  <a:gsLst>
                    <a:gs pos="1250">
                      <a:srgbClr val="50E6FF"/>
                    </a:gs>
                    <a:gs pos="100000">
                      <a:srgbClr val="50E6FF"/>
                    </a:gs>
                  </a:gsLst>
                  <a:lin ang="5400000" scaled="0"/>
                </a:gradFill>
                <a:effectLst/>
                <a:uLnTx/>
                <a:uFillTx/>
                <a:latin typeface="Segoe UI"/>
                <a:ea typeface="+mn-ea"/>
                <a:cs typeface="+mn-cs"/>
              </a:rPr>
              <a:t>dot.net</a:t>
            </a:r>
          </a:p>
        </p:txBody>
      </p:sp>
      <p:pic>
        <p:nvPicPr>
          <p:cNvPr id="3" name="Picture 2" descr="screen grab ">
            <a:extLst>
              <a:ext uri="{FF2B5EF4-FFF2-40B4-BE49-F238E27FC236}">
                <a16:creationId xmlns:a16="http://schemas.microsoft.com/office/drawing/2014/main" id="{5E2DBA2D-4E54-42FC-9407-C2707E9477CE}"/>
              </a:ext>
            </a:extLst>
          </p:cNvPr>
          <p:cNvPicPr>
            <a:picLocks noChangeAspect="1"/>
          </p:cNvPicPr>
          <p:nvPr/>
        </p:nvPicPr>
        <p:blipFill>
          <a:blip r:embed="rId4"/>
          <a:stretch>
            <a:fillRect/>
          </a:stretch>
        </p:blipFill>
        <p:spPr>
          <a:xfrm>
            <a:off x="6985827" y="1431614"/>
            <a:ext cx="5515933" cy="3673786"/>
          </a:xfrm>
          <a:prstGeom prst="rect">
            <a:avLst/>
          </a:prstGeom>
        </p:spPr>
      </p:pic>
      <p:sp>
        <p:nvSpPr>
          <p:cNvPr id="12" name="Rectangle: Rounded Corners 11">
            <a:extLst>
              <a:ext uri="{FF2B5EF4-FFF2-40B4-BE49-F238E27FC236}">
                <a16:creationId xmlns:a16="http://schemas.microsoft.com/office/drawing/2014/main" id="{4B31E430-9376-44E7-BF33-1E3CC003AE0E}"/>
              </a:ext>
            </a:extLst>
          </p:cNvPr>
          <p:cNvSpPr/>
          <p:nvPr/>
        </p:nvSpPr>
        <p:spPr bwMode="auto">
          <a:xfrm>
            <a:off x="613540" y="1237423"/>
            <a:ext cx="1023614" cy="369332"/>
          </a:xfrm>
          <a:prstGeom prst="roundRect">
            <a:avLst>
              <a:gd name="adj" fmla="val 0"/>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00" normalizeH="0" baseline="0" noProof="0" dirty="0">
                <a:ln>
                  <a:noFill/>
                </a:ln>
                <a:solidFill>
                  <a:schemeClr val="tx1"/>
                </a:soli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19274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xmlns:p188="http://schemas.microsoft.com/office/powerpoint/2018/8/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3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300"/>
                                  </p:stCondLst>
                                  <p:childTnLst>
                                    <p:animMotion origin="layout" path="M 3.33333E-6 -4.44444E-6 L 3.33333E-6 0.03287 " pathEditMode="relative" rAng="0" ptsTypes="AA">
                                      <p:cBhvr>
                                        <p:cTn id="19" dur="500" spd="-100000" fill="hold"/>
                                        <p:tgtEl>
                                          <p:spTgt spid="10"/>
                                        </p:tgtEl>
                                        <p:attrNameLst>
                                          <p:attrName>ppt_x</p:attrName>
                                          <p:attrName>ppt_y</p:attrName>
                                        </p:attrNameLst>
                                      </p:cBhvr>
                                      <p:rCtr x="0" y="1644"/>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0"/>
                                  </p:stCondLst>
                                  <p:childTnLst>
                                    <p:animMotion origin="layout" path="M 2.5E-6 4.07407E-6 L 2.5E-6 0.03842 " pathEditMode="relative" rAng="0" ptsTypes="AA">
                                      <p:cBhvr>
                                        <p:cTn id="24" dur="500" spd="-100000" fill="hold"/>
                                        <p:tgtEl>
                                          <p:spTgt spid="12"/>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P spid="12" grpId="0" animBg="1"/>
      <p:bldP spid="12" grpId="1" animBg="1"/>
    </p:bldLst>
  </p:timing>
  <p:extLst mod="1">
    <p:ext uri="{6950BFC3-D8DA-4A85-94F7-54DA5524770B}">
      <p188:commentRel xmlns="" xmlns:a16="http://schemas.microsoft.com/office/drawing/2014/main" xmlns:adec="http://schemas.microsoft.com/office/drawing/2017/decorative" xmlns:a14="http://schemas.microsoft.com/office/drawing/2010/main" xmlns:p14="http://schemas.microsoft.com/office/powerpoint/2010/main" xmlns:mc="http://schemas.openxmlformats.org/markup-compatibility/2006" xmlns:p188="http://schemas.microsoft.com/office/powerpoint/2018/8/main" r:id="rId5"/>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E697E-3D85-4B56-8623-0B7AF326D813}"/>
              </a:ext>
            </a:extLst>
          </p:cNvPr>
          <p:cNvSpPr>
            <a:spLocks noGrp="1"/>
          </p:cNvSpPr>
          <p:nvPr>
            <p:ph type="title"/>
          </p:nvPr>
        </p:nvSpPr>
        <p:spPr/>
        <p:txBody>
          <a:bodyPr/>
          <a:lstStyle/>
          <a:p>
            <a:r>
              <a:rPr lang="en-CA" dirty="0"/>
              <a:t>ASP.NET Core </a:t>
            </a:r>
          </a:p>
        </p:txBody>
      </p:sp>
      <p:sp>
        <p:nvSpPr>
          <p:cNvPr id="3" name="Espace réservé du texte 2">
            <a:extLst>
              <a:ext uri="{FF2B5EF4-FFF2-40B4-BE49-F238E27FC236}">
                <a16:creationId xmlns:a16="http://schemas.microsoft.com/office/drawing/2014/main" id="{984D328B-01DF-4CA2-A0D1-F87065FB015A}"/>
              </a:ext>
            </a:extLst>
          </p:cNvPr>
          <p:cNvSpPr>
            <a:spLocks noGrp="1"/>
          </p:cNvSpPr>
          <p:nvPr>
            <p:ph type="body" sz="quarter" idx="10"/>
          </p:nvPr>
        </p:nvSpPr>
        <p:spPr>
          <a:xfrm>
            <a:off x="586390" y="1434370"/>
            <a:ext cx="11018520" cy="2930033"/>
          </a:xfrm>
        </p:spPr>
        <p:txBody>
          <a:bodyPr/>
          <a:lstStyle/>
          <a:p>
            <a:r>
              <a:rPr lang="en-US" dirty="0"/>
              <a:t>Optimized for modern web applications and cloud-based hosting scenarios.</a:t>
            </a:r>
          </a:p>
          <a:p>
            <a:r>
              <a:rPr lang="en-CA" dirty="0"/>
              <a:t>Modular design.</a:t>
            </a:r>
          </a:p>
          <a:p>
            <a:r>
              <a:rPr lang="en-CA" dirty="0"/>
              <a:t>Include features to improve application security and performance.</a:t>
            </a:r>
          </a:p>
          <a:p>
            <a:r>
              <a:rPr lang="en-US" dirty="0"/>
              <a:t>Easily tested with automated tests</a:t>
            </a:r>
          </a:p>
          <a:p>
            <a:endParaRPr lang="en-CA" dirty="0"/>
          </a:p>
        </p:txBody>
      </p:sp>
      <p:pic>
        <p:nvPicPr>
          <p:cNvPr id="5" name="Image 4">
            <a:extLst>
              <a:ext uri="{FF2B5EF4-FFF2-40B4-BE49-F238E27FC236}">
                <a16:creationId xmlns:a16="http://schemas.microsoft.com/office/drawing/2014/main" id="{886E79A5-EE92-41B6-89CD-E9D33717C63D}"/>
              </a:ext>
            </a:extLst>
          </p:cNvPr>
          <p:cNvPicPr>
            <a:picLocks noChangeAspect="1"/>
          </p:cNvPicPr>
          <p:nvPr/>
        </p:nvPicPr>
        <p:blipFill>
          <a:blip r:embed="rId3"/>
          <a:stretch>
            <a:fillRect/>
          </a:stretch>
        </p:blipFill>
        <p:spPr>
          <a:xfrm>
            <a:off x="8855242" y="3915827"/>
            <a:ext cx="2749668" cy="2749668"/>
          </a:xfrm>
          <a:prstGeom prst="rect">
            <a:avLst/>
          </a:prstGeom>
        </p:spPr>
      </p:pic>
    </p:spTree>
    <p:extLst>
      <p:ext uri="{BB962C8B-B14F-4D97-AF65-F5344CB8AC3E}">
        <p14:creationId xmlns:p14="http://schemas.microsoft.com/office/powerpoint/2010/main" val="31598327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13C1B74-19B3-42C2-BBC9-3FA514C181C4}"/>
              </a:ext>
            </a:extLst>
          </p:cNvPr>
          <p:cNvPicPr>
            <a:picLocks noChangeAspect="1"/>
          </p:cNvPicPr>
          <p:nvPr/>
        </p:nvPicPr>
        <p:blipFill>
          <a:blip r:embed="rId2"/>
          <a:stretch>
            <a:fillRect/>
          </a:stretch>
        </p:blipFill>
        <p:spPr>
          <a:xfrm>
            <a:off x="974677" y="0"/>
            <a:ext cx="10242645" cy="6858000"/>
          </a:xfrm>
          <a:prstGeom prst="rect">
            <a:avLst/>
          </a:prstGeom>
        </p:spPr>
      </p:pic>
    </p:spTree>
    <p:extLst>
      <p:ext uri="{BB962C8B-B14F-4D97-AF65-F5344CB8AC3E}">
        <p14:creationId xmlns:p14="http://schemas.microsoft.com/office/powerpoint/2010/main" val="15789274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95D3701-90EE-4300-B0E7-48B8EFD32B52}"/>
              </a:ext>
            </a:extLst>
          </p:cNvPr>
          <p:cNvPicPr>
            <a:picLocks noChangeAspect="1"/>
          </p:cNvPicPr>
          <p:nvPr/>
        </p:nvPicPr>
        <p:blipFill>
          <a:blip r:embed="rId2"/>
          <a:stretch>
            <a:fillRect/>
          </a:stretch>
        </p:blipFill>
        <p:spPr>
          <a:xfrm>
            <a:off x="897526" y="0"/>
            <a:ext cx="10396948" cy="6858000"/>
          </a:xfrm>
          <a:prstGeom prst="rect">
            <a:avLst/>
          </a:prstGeom>
          <a:solidFill>
            <a:srgbClr val="FBFBFB"/>
          </a:solidFill>
        </p:spPr>
      </p:pic>
    </p:spTree>
    <p:extLst>
      <p:ext uri="{BB962C8B-B14F-4D97-AF65-F5344CB8AC3E}">
        <p14:creationId xmlns:p14="http://schemas.microsoft.com/office/powerpoint/2010/main" val="27989245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19BBF-FF63-424D-AC21-4FB163165AA6}"/>
              </a:ext>
            </a:extLst>
          </p:cNvPr>
          <p:cNvSpPr>
            <a:spLocks noGrp="1"/>
          </p:cNvSpPr>
          <p:nvPr>
            <p:ph type="title"/>
          </p:nvPr>
        </p:nvSpPr>
        <p:spPr/>
        <p:txBody>
          <a:bodyPr/>
          <a:lstStyle/>
          <a:p>
            <a:r>
              <a:rPr lang="fr-CA" dirty="0" err="1"/>
              <a:t>Blazor</a:t>
            </a:r>
            <a:endParaRPr lang="en-CA" dirty="0"/>
          </a:p>
        </p:txBody>
      </p:sp>
      <p:sp>
        <p:nvSpPr>
          <p:cNvPr id="3" name="Espace réservé du texte 2">
            <a:extLst>
              <a:ext uri="{FF2B5EF4-FFF2-40B4-BE49-F238E27FC236}">
                <a16:creationId xmlns:a16="http://schemas.microsoft.com/office/drawing/2014/main" id="{79CF122E-39C4-47BE-80FD-DEF46B14447D}"/>
              </a:ext>
            </a:extLst>
          </p:cNvPr>
          <p:cNvSpPr>
            <a:spLocks noGrp="1"/>
          </p:cNvSpPr>
          <p:nvPr>
            <p:ph type="body" sz="quarter" idx="10"/>
          </p:nvPr>
        </p:nvSpPr>
        <p:spPr>
          <a:xfrm>
            <a:off x="586390" y="1434370"/>
            <a:ext cx="11018520" cy="2326791"/>
          </a:xfrm>
        </p:spPr>
        <p:txBody>
          <a:bodyPr/>
          <a:lstStyle/>
          <a:p>
            <a:r>
              <a:rPr lang="en-US" dirty="0"/>
              <a:t>Build interactive web UIs using C# instead of JavaScript. </a:t>
            </a:r>
          </a:p>
          <a:p>
            <a:r>
              <a:rPr lang="en-US" dirty="0" err="1"/>
              <a:t>Blazor</a:t>
            </a:r>
            <a:r>
              <a:rPr lang="en-US" dirty="0"/>
              <a:t> apps are composed of reusable web UI components implemented using C#, HTML, and CSS. </a:t>
            </a:r>
          </a:p>
          <a:p>
            <a:r>
              <a:rPr lang="en-US" dirty="0"/>
              <a:t>Client and server code is written in C#, allowing you to share code and libraries.</a:t>
            </a:r>
            <a:endParaRPr lang="en-CA" dirty="0"/>
          </a:p>
        </p:txBody>
      </p:sp>
      <p:pic>
        <p:nvPicPr>
          <p:cNvPr id="4" name="Image 3">
            <a:extLst>
              <a:ext uri="{FF2B5EF4-FFF2-40B4-BE49-F238E27FC236}">
                <a16:creationId xmlns:a16="http://schemas.microsoft.com/office/drawing/2014/main" id="{D48A0157-D26C-4464-BFC8-5C5788BAEC0B}"/>
              </a:ext>
            </a:extLst>
          </p:cNvPr>
          <p:cNvPicPr>
            <a:picLocks noChangeAspect="1"/>
          </p:cNvPicPr>
          <p:nvPr/>
        </p:nvPicPr>
        <p:blipFill>
          <a:blip r:embed="rId2"/>
          <a:stretch>
            <a:fillRect/>
          </a:stretch>
        </p:blipFill>
        <p:spPr>
          <a:xfrm>
            <a:off x="5905500" y="3817848"/>
            <a:ext cx="6286500" cy="2962275"/>
          </a:xfrm>
          <a:prstGeom prst="rect">
            <a:avLst/>
          </a:prstGeom>
        </p:spPr>
      </p:pic>
    </p:spTree>
    <p:extLst>
      <p:ext uri="{BB962C8B-B14F-4D97-AF65-F5344CB8AC3E}">
        <p14:creationId xmlns:p14="http://schemas.microsoft.com/office/powerpoint/2010/main" val="2664432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Modern Web Development in Azure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015663"/>
          </a:xfrm>
        </p:spPr>
        <p:txBody>
          <a:bodyPr/>
          <a:lstStyle/>
          <a:p>
            <a:r>
              <a:rPr lang="en-US" dirty="0"/>
              <a:t>Hamida REBAI</a:t>
            </a:r>
          </a:p>
          <a:p>
            <a:r>
              <a:rPr lang="en-US" dirty="0"/>
              <a:t>Architect, Microsoft MVP Developer Technologies</a:t>
            </a:r>
          </a:p>
        </p:txBody>
      </p:sp>
      <p:pic>
        <p:nvPicPr>
          <p:cNvPr id="6" name="Image 5" descr="Une image contenant clipart&#10;&#10;Description générée automatiquement">
            <a:extLst>
              <a:ext uri="{FF2B5EF4-FFF2-40B4-BE49-F238E27FC236}">
                <a16:creationId xmlns:a16="http://schemas.microsoft.com/office/drawing/2014/main" id="{867A375B-41C8-4BC9-A55B-EEBCA9976410}"/>
              </a:ext>
            </a:extLst>
          </p:cNvPr>
          <p:cNvPicPr>
            <a:picLocks noChangeAspect="1"/>
          </p:cNvPicPr>
          <p:nvPr/>
        </p:nvPicPr>
        <p:blipFill>
          <a:blip r:embed="rId3"/>
          <a:stretch>
            <a:fillRect/>
          </a:stretch>
        </p:blipFill>
        <p:spPr>
          <a:xfrm>
            <a:off x="584200" y="5220220"/>
            <a:ext cx="2289053" cy="923546"/>
          </a:xfrm>
          <a:prstGeom prst="rect">
            <a:avLst/>
          </a:prstGeom>
        </p:spPr>
      </p:pic>
    </p:spTree>
    <p:extLst>
      <p:ext uri="{BB962C8B-B14F-4D97-AF65-F5344CB8AC3E}">
        <p14:creationId xmlns:p14="http://schemas.microsoft.com/office/powerpoint/2010/main" val="66673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D1D7F1F-6CB5-440E-80DE-671E9D5ED102}"/>
              </a:ext>
            </a:extLst>
          </p:cNvPr>
          <p:cNvPicPr>
            <a:picLocks noChangeAspect="1"/>
          </p:cNvPicPr>
          <p:nvPr/>
        </p:nvPicPr>
        <p:blipFill>
          <a:blip r:embed="rId2"/>
          <a:stretch>
            <a:fillRect/>
          </a:stretch>
        </p:blipFill>
        <p:spPr>
          <a:xfrm>
            <a:off x="1017134" y="0"/>
            <a:ext cx="10157732" cy="6858000"/>
          </a:xfrm>
          <a:prstGeom prst="rect">
            <a:avLst/>
          </a:prstGeom>
        </p:spPr>
      </p:pic>
    </p:spTree>
    <p:extLst>
      <p:ext uri="{BB962C8B-B14F-4D97-AF65-F5344CB8AC3E}">
        <p14:creationId xmlns:p14="http://schemas.microsoft.com/office/powerpoint/2010/main" val="9088337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8EC4FC-FC69-425F-9439-4CD6271886A2}"/>
              </a:ext>
            </a:extLst>
          </p:cNvPr>
          <p:cNvSpPr>
            <a:spLocks noGrp="1"/>
          </p:cNvSpPr>
          <p:nvPr>
            <p:ph type="title"/>
          </p:nvPr>
        </p:nvSpPr>
        <p:spPr>
          <a:xfrm>
            <a:off x="494259" y="3069236"/>
            <a:ext cx="7750331" cy="553998"/>
          </a:xfrm>
        </p:spPr>
        <p:txBody>
          <a:bodyPr/>
          <a:lstStyle/>
          <a:p>
            <a:r>
              <a:rPr lang="en-CA" dirty="0"/>
              <a:t>Technologies and Patterns</a:t>
            </a:r>
          </a:p>
        </p:txBody>
      </p:sp>
    </p:spTree>
    <p:extLst>
      <p:ext uri="{BB962C8B-B14F-4D97-AF65-F5344CB8AC3E}">
        <p14:creationId xmlns:p14="http://schemas.microsoft.com/office/powerpoint/2010/main" val="229816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7DC54A2-3795-43EA-B938-5F7EAD0E5E0D}"/>
              </a:ext>
            </a:extLst>
          </p:cNvPr>
          <p:cNvSpPr>
            <a:spLocks noGrp="1"/>
          </p:cNvSpPr>
          <p:nvPr>
            <p:ph type="title"/>
          </p:nvPr>
        </p:nvSpPr>
        <p:spPr/>
        <p:txBody>
          <a:bodyPr/>
          <a:lstStyle/>
          <a:p>
            <a:r>
              <a:rPr lang="en-CA" dirty="0"/>
              <a:t>Evolution of Software architecture</a:t>
            </a:r>
          </a:p>
        </p:txBody>
      </p:sp>
      <p:pic>
        <p:nvPicPr>
          <p:cNvPr id="5" name="Image 4">
            <a:extLst>
              <a:ext uri="{FF2B5EF4-FFF2-40B4-BE49-F238E27FC236}">
                <a16:creationId xmlns:a16="http://schemas.microsoft.com/office/drawing/2014/main" id="{B5802996-3766-4786-A949-994F67E4A028}"/>
              </a:ext>
            </a:extLst>
          </p:cNvPr>
          <p:cNvPicPr>
            <a:picLocks noChangeAspect="1"/>
          </p:cNvPicPr>
          <p:nvPr/>
        </p:nvPicPr>
        <p:blipFill>
          <a:blip r:embed="rId3"/>
          <a:stretch>
            <a:fillRect/>
          </a:stretch>
        </p:blipFill>
        <p:spPr>
          <a:xfrm>
            <a:off x="588263" y="2471739"/>
            <a:ext cx="3314700" cy="1800225"/>
          </a:xfrm>
          <a:prstGeom prst="rect">
            <a:avLst/>
          </a:prstGeom>
        </p:spPr>
      </p:pic>
      <p:pic>
        <p:nvPicPr>
          <p:cNvPr id="7" name="Image 6">
            <a:extLst>
              <a:ext uri="{FF2B5EF4-FFF2-40B4-BE49-F238E27FC236}">
                <a16:creationId xmlns:a16="http://schemas.microsoft.com/office/drawing/2014/main" id="{F5A04E8C-BC48-45C8-ACC7-2DA37F0D6DCC}"/>
              </a:ext>
            </a:extLst>
          </p:cNvPr>
          <p:cNvPicPr>
            <a:picLocks noChangeAspect="1"/>
          </p:cNvPicPr>
          <p:nvPr/>
        </p:nvPicPr>
        <p:blipFill>
          <a:blip r:embed="rId4"/>
          <a:stretch>
            <a:fillRect/>
          </a:stretch>
        </p:blipFill>
        <p:spPr>
          <a:xfrm>
            <a:off x="4542955" y="2471739"/>
            <a:ext cx="3381375" cy="1914525"/>
          </a:xfrm>
          <a:prstGeom prst="rect">
            <a:avLst/>
          </a:prstGeom>
        </p:spPr>
      </p:pic>
      <p:pic>
        <p:nvPicPr>
          <p:cNvPr id="9" name="Image 8">
            <a:extLst>
              <a:ext uri="{FF2B5EF4-FFF2-40B4-BE49-F238E27FC236}">
                <a16:creationId xmlns:a16="http://schemas.microsoft.com/office/drawing/2014/main" id="{71C18C80-5164-4DBA-A0BD-B9340B7D98D8}"/>
              </a:ext>
            </a:extLst>
          </p:cNvPr>
          <p:cNvPicPr>
            <a:picLocks noChangeAspect="1"/>
          </p:cNvPicPr>
          <p:nvPr/>
        </p:nvPicPr>
        <p:blipFill>
          <a:blip r:embed="rId5"/>
          <a:stretch>
            <a:fillRect/>
          </a:stretch>
        </p:blipFill>
        <p:spPr>
          <a:xfrm>
            <a:off x="8289036" y="1882189"/>
            <a:ext cx="3228975" cy="2314575"/>
          </a:xfrm>
          <a:prstGeom prst="rect">
            <a:avLst/>
          </a:prstGeom>
        </p:spPr>
      </p:pic>
      <p:sp>
        <p:nvSpPr>
          <p:cNvPr id="10" name="Rectangle 9">
            <a:extLst>
              <a:ext uri="{FF2B5EF4-FFF2-40B4-BE49-F238E27FC236}">
                <a16:creationId xmlns:a16="http://schemas.microsoft.com/office/drawing/2014/main" id="{EC35ACD9-351F-43D3-ABC4-DAED5E98A5FD}"/>
              </a:ext>
            </a:extLst>
          </p:cNvPr>
          <p:cNvSpPr/>
          <p:nvPr/>
        </p:nvSpPr>
        <p:spPr>
          <a:xfrm>
            <a:off x="377868" y="4386261"/>
            <a:ext cx="4110788" cy="1938992"/>
          </a:xfrm>
          <a:prstGeom prst="rect">
            <a:avLst/>
          </a:prstGeom>
        </p:spPr>
        <p:txBody>
          <a:bodyPr wrap="square">
            <a:spAutoFit/>
          </a:bodyPr>
          <a:lstStyle/>
          <a:p>
            <a:pPr algn="ctr"/>
            <a:r>
              <a:rPr lang="en-CA" sz="2000" b="1" dirty="0"/>
              <a:t>1990's</a:t>
            </a:r>
          </a:p>
          <a:p>
            <a:r>
              <a:rPr lang="en-CA" sz="2000" b="1" dirty="0"/>
              <a:t>Spaghetti-Oriented architecture</a:t>
            </a:r>
          </a:p>
          <a:p>
            <a:r>
              <a:rPr lang="en-CA" sz="2000" b="1" dirty="0"/>
              <a:t>Copy &amp; paste</a:t>
            </a:r>
          </a:p>
          <a:p>
            <a:r>
              <a:rPr lang="en-CA" sz="2000" b="1" dirty="0"/>
              <a:t>Traditional "N-Layer" architecture applications</a:t>
            </a:r>
          </a:p>
          <a:p>
            <a:endParaRPr lang="en-CA" sz="2000" b="1" dirty="0"/>
          </a:p>
        </p:txBody>
      </p:sp>
      <p:sp>
        <p:nvSpPr>
          <p:cNvPr id="11" name="Rectangle 10">
            <a:extLst>
              <a:ext uri="{FF2B5EF4-FFF2-40B4-BE49-F238E27FC236}">
                <a16:creationId xmlns:a16="http://schemas.microsoft.com/office/drawing/2014/main" id="{441CCCA7-9128-44C0-91F3-AFCCC38BD91B}"/>
              </a:ext>
            </a:extLst>
          </p:cNvPr>
          <p:cNvSpPr/>
          <p:nvPr/>
        </p:nvSpPr>
        <p:spPr>
          <a:xfrm>
            <a:off x="4414867" y="4386261"/>
            <a:ext cx="3874169" cy="1938992"/>
          </a:xfrm>
          <a:prstGeom prst="rect">
            <a:avLst/>
          </a:prstGeom>
        </p:spPr>
        <p:txBody>
          <a:bodyPr wrap="square">
            <a:spAutoFit/>
          </a:bodyPr>
          <a:lstStyle/>
          <a:p>
            <a:pPr algn="ctr"/>
            <a:r>
              <a:rPr lang="en-US" sz="2000" b="1" dirty="0"/>
              <a:t>2000's </a:t>
            </a:r>
          </a:p>
          <a:p>
            <a:r>
              <a:rPr lang="en-CA" sz="2000" b="1" dirty="0"/>
              <a:t>Lasagne-Oriented architecture</a:t>
            </a:r>
          </a:p>
          <a:p>
            <a:r>
              <a:rPr lang="en-US" sz="2000" b="1" dirty="0"/>
              <a:t>Layered monolith</a:t>
            </a:r>
          </a:p>
          <a:p>
            <a:r>
              <a:rPr lang="en-CA" sz="2000" b="1" dirty="0"/>
              <a:t>Monolithic containerized applications</a:t>
            </a:r>
          </a:p>
          <a:p>
            <a:endParaRPr lang="en-CA" sz="2000" b="1" dirty="0"/>
          </a:p>
        </p:txBody>
      </p:sp>
      <p:sp>
        <p:nvSpPr>
          <p:cNvPr id="12" name="Rectangle 11">
            <a:extLst>
              <a:ext uri="{FF2B5EF4-FFF2-40B4-BE49-F238E27FC236}">
                <a16:creationId xmlns:a16="http://schemas.microsoft.com/office/drawing/2014/main" id="{3BBF1D3B-0B75-43C1-9F0C-B92286718567}"/>
              </a:ext>
            </a:extLst>
          </p:cNvPr>
          <p:cNvSpPr/>
          <p:nvPr/>
        </p:nvSpPr>
        <p:spPr>
          <a:xfrm>
            <a:off x="8329863" y="4386261"/>
            <a:ext cx="3665621" cy="1323439"/>
          </a:xfrm>
          <a:prstGeom prst="rect">
            <a:avLst/>
          </a:prstGeom>
        </p:spPr>
        <p:txBody>
          <a:bodyPr wrap="square">
            <a:spAutoFit/>
          </a:bodyPr>
          <a:lstStyle/>
          <a:p>
            <a:pPr algn="ctr"/>
            <a:r>
              <a:rPr lang="en-CA" sz="2000" b="1" dirty="0"/>
              <a:t>2010's</a:t>
            </a:r>
          </a:p>
          <a:p>
            <a:r>
              <a:rPr lang="en-CA" sz="2000" b="1" dirty="0"/>
              <a:t>Ravioli-Oriented architecture</a:t>
            </a:r>
          </a:p>
          <a:p>
            <a:r>
              <a:rPr lang="en-CA" sz="2000" b="1" dirty="0"/>
              <a:t>Microservices</a:t>
            </a:r>
          </a:p>
          <a:p>
            <a:r>
              <a:rPr lang="en-CA" sz="2000" b="1" dirty="0"/>
              <a:t>Cloud architecture</a:t>
            </a:r>
          </a:p>
        </p:txBody>
      </p:sp>
    </p:spTree>
    <p:extLst>
      <p:ext uri="{BB962C8B-B14F-4D97-AF65-F5344CB8AC3E}">
        <p14:creationId xmlns:p14="http://schemas.microsoft.com/office/powerpoint/2010/main" val="35645972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A16A7-37B7-4A42-9024-B16C0B6FA9E6}"/>
              </a:ext>
            </a:extLst>
          </p:cNvPr>
          <p:cNvSpPr>
            <a:spLocks noGrp="1"/>
          </p:cNvSpPr>
          <p:nvPr>
            <p:ph type="title"/>
          </p:nvPr>
        </p:nvSpPr>
        <p:spPr/>
        <p:txBody>
          <a:bodyPr/>
          <a:lstStyle/>
          <a:p>
            <a:r>
              <a:rPr lang="en-CA" dirty="0"/>
              <a:t>Architectural principles</a:t>
            </a:r>
          </a:p>
        </p:txBody>
      </p:sp>
      <p:graphicFrame>
        <p:nvGraphicFramePr>
          <p:cNvPr id="11" name="Diagramme 10">
            <a:extLst>
              <a:ext uri="{FF2B5EF4-FFF2-40B4-BE49-F238E27FC236}">
                <a16:creationId xmlns:a16="http://schemas.microsoft.com/office/drawing/2014/main" id="{149C56F3-7E40-45EA-B8BB-6E25972DBE39}"/>
              </a:ext>
            </a:extLst>
          </p:cNvPr>
          <p:cNvGraphicFramePr/>
          <p:nvPr>
            <p:extLst>
              <p:ext uri="{D42A27DB-BD31-4B8C-83A1-F6EECF244321}">
                <p14:modId xmlns:p14="http://schemas.microsoft.com/office/powerpoint/2010/main" val="2334638488"/>
              </p:ext>
            </p:extLst>
          </p:nvPr>
        </p:nvGraphicFramePr>
        <p:xfrm>
          <a:off x="1014852" y="1196727"/>
          <a:ext cx="10162296" cy="5389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99019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 coins arrondis 73">
            <a:extLst>
              <a:ext uri="{FF2B5EF4-FFF2-40B4-BE49-F238E27FC236}">
                <a16:creationId xmlns:a16="http://schemas.microsoft.com/office/drawing/2014/main" id="{766CA012-2CD5-4BA4-B7CD-3929D090AA90}"/>
              </a:ext>
            </a:extLst>
          </p:cNvPr>
          <p:cNvSpPr/>
          <p:nvPr/>
        </p:nvSpPr>
        <p:spPr bwMode="auto">
          <a:xfrm>
            <a:off x="9809555" y="5262586"/>
            <a:ext cx="1967626"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sp>
        <p:nvSpPr>
          <p:cNvPr id="2" name="Titre 1">
            <a:extLst>
              <a:ext uri="{FF2B5EF4-FFF2-40B4-BE49-F238E27FC236}">
                <a16:creationId xmlns:a16="http://schemas.microsoft.com/office/drawing/2014/main" id="{56F3F86F-BB7F-4B8D-9A9B-7DC53D583F97}"/>
              </a:ext>
            </a:extLst>
          </p:cNvPr>
          <p:cNvSpPr>
            <a:spLocks noGrp="1"/>
          </p:cNvSpPr>
          <p:nvPr>
            <p:ph type="title"/>
          </p:nvPr>
        </p:nvSpPr>
        <p:spPr/>
        <p:txBody>
          <a:bodyPr/>
          <a:lstStyle/>
          <a:p>
            <a:r>
              <a:rPr lang="en-CA" dirty="0"/>
              <a:t>Microservices architecture</a:t>
            </a:r>
          </a:p>
        </p:txBody>
      </p:sp>
      <p:sp>
        <p:nvSpPr>
          <p:cNvPr id="3" name="Espace réservé du texte 2">
            <a:extLst>
              <a:ext uri="{FF2B5EF4-FFF2-40B4-BE49-F238E27FC236}">
                <a16:creationId xmlns:a16="http://schemas.microsoft.com/office/drawing/2014/main" id="{CF746EB5-2E31-4941-868C-8B361DCC1B08}"/>
              </a:ext>
            </a:extLst>
          </p:cNvPr>
          <p:cNvSpPr>
            <a:spLocks noGrp="1"/>
          </p:cNvSpPr>
          <p:nvPr>
            <p:ph type="body" sz="quarter" idx="10"/>
          </p:nvPr>
        </p:nvSpPr>
        <p:spPr>
          <a:xfrm>
            <a:off x="586390" y="1434370"/>
            <a:ext cx="11018520" cy="3274743"/>
          </a:xfrm>
        </p:spPr>
        <p:txBody>
          <a:bodyPr/>
          <a:lstStyle/>
          <a:p>
            <a:pPr marL="457200" indent="-457200">
              <a:buFont typeface="Arial" panose="020B0604020202020204" pitchFamily="34" charset="0"/>
              <a:buChar char="•"/>
            </a:pPr>
            <a:r>
              <a:rPr lang="en-CA" dirty="0"/>
              <a:t>Model approach for distributed and large or complex critical applications that are based on multiple, independent subsystems in the form of autonomous services.</a:t>
            </a:r>
          </a:p>
          <a:p>
            <a:pPr marL="457200" indent="-457200">
              <a:buFont typeface="Arial" panose="020B0604020202020204" pitchFamily="34" charset="0"/>
              <a:buChar char="•"/>
            </a:pPr>
            <a:r>
              <a:rPr lang="en-CA" dirty="0"/>
              <a:t>Application is built as a collection of services car be developed, tested, versioned, deployed, and scaled.</a:t>
            </a:r>
          </a:p>
          <a:p>
            <a:endParaRPr lang="en-CA" dirty="0"/>
          </a:p>
          <a:p>
            <a:endParaRPr lang="en-CA" dirty="0"/>
          </a:p>
        </p:txBody>
      </p:sp>
      <p:grpSp>
        <p:nvGrpSpPr>
          <p:cNvPr id="15" name="Groupe 14">
            <a:extLst>
              <a:ext uri="{FF2B5EF4-FFF2-40B4-BE49-F238E27FC236}">
                <a16:creationId xmlns:a16="http://schemas.microsoft.com/office/drawing/2014/main" id="{469FD2AD-C2FA-4315-ADD1-80490CC49E12}"/>
              </a:ext>
            </a:extLst>
          </p:cNvPr>
          <p:cNvGrpSpPr/>
          <p:nvPr/>
        </p:nvGrpSpPr>
        <p:grpSpPr>
          <a:xfrm>
            <a:off x="586391" y="4158641"/>
            <a:ext cx="4061931" cy="1377863"/>
            <a:chOff x="586391" y="4158641"/>
            <a:chExt cx="4061931" cy="1377863"/>
          </a:xfrm>
        </p:grpSpPr>
        <p:sp>
          <p:nvSpPr>
            <p:cNvPr id="4" name="Rectangle : coins arrondis 3">
              <a:extLst>
                <a:ext uri="{FF2B5EF4-FFF2-40B4-BE49-F238E27FC236}">
                  <a16:creationId xmlns:a16="http://schemas.microsoft.com/office/drawing/2014/main" id="{4839A9C5-B7A6-45A6-B5EF-D3E5C384D6FD}"/>
                </a:ext>
              </a:extLst>
            </p:cNvPr>
            <p:cNvSpPr/>
            <p:nvPr/>
          </p:nvSpPr>
          <p:spPr bwMode="auto">
            <a:xfrm>
              <a:off x="586391" y="4158641"/>
              <a:ext cx="1956393" cy="1377863"/>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b="1" dirty="0">
                  <a:ln>
                    <a:solidFill>
                      <a:sysClr val="windowText" lastClr="000000"/>
                    </a:solidFill>
                  </a:ln>
                  <a:solidFill>
                    <a:schemeClr val="tx1"/>
                  </a:solidFill>
                </a:rPr>
                <a:t>App1</a:t>
              </a: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sp>
          <p:nvSpPr>
            <p:cNvPr id="8" name="Ellipse 7">
              <a:extLst>
                <a:ext uri="{FF2B5EF4-FFF2-40B4-BE49-F238E27FC236}">
                  <a16:creationId xmlns:a16="http://schemas.microsoft.com/office/drawing/2014/main" id="{27800007-242F-4997-B7A0-4C9F62556F2E}"/>
                </a:ext>
              </a:extLst>
            </p:cNvPr>
            <p:cNvSpPr/>
            <p:nvPr/>
          </p:nvSpPr>
          <p:spPr bwMode="auto">
            <a:xfrm>
              <a:off x="693459" y="4864727"/>
              <a:ext cx="571500" cy="525565"/>
            </a:xfrm>
            <a:prstGeom prst="ellipse">
              <a:avLst/>
            </a:prstGeom>
            <a:ln>
              <a:noFill/>
              <a:headEnd type="none" w="med" len="med"/>
              <a:tailEnd type="none" w="med" len="med"/>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S1</a:t>
              </a:r>
              <a:endParaRPr lang="en-CA" sz="1600" dirty="0">
                <a:gradFill>
                  <a:gsLst>
                    <a:gs pos="40075">
                      <a:srgbClr val="FFFFFF"/>
                    </a:gs>
                    <a:gs pos="30000">
                      <a:srgbClr val="FFFFFF"/>
                    </a:gs>
                  </a:gsLst>
                  <a:lin ang="5400000" scaled="0"/>
                </a:gradFill>
              </a:endParaRPr>
            </a:p>
          </p:txBody>
        </p:sp>
        <p:sp>
          <p:nvSpPr>
            <p:cNvPr id="9" name="Ellipse 8">
              <a:extLst>
                <a:ext uri="{FF2B5EF4-FFF2-40B4-BE49-F238E27FC236}">
                  <a16:creationId xmlns:a16="http://schemas.microsoft.com/office/drawing/2014/main" id="{31DCC5D6-0D6D-4B2F-8D88-E056106414DE}"/>
                </a:ext>
              </a:extLst>
            </p:cNvPr>
            <p:cNvSpPr/>
            <p:nvPr/>
          </p:nvSpPr>
          <p:spPr bwMode="auto">
            <a:xfrm>
              <a:off x="1277470" y="4864729"/>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S2</a:t>
              </a:r>
              <a:endParaRPr lang="en-CA" sz="1600" dirty="0">
                <a:gradFill>
                  <a:gsLst>
                    <a:gs pos="40075">
                      <a:srgbClr val="FFFFFF"/>
                    </a:gs>
                    <a:gs pos="30000">
                      <a:srgbClr val="FFFFFF"/>
                    </a:gs>
                  </a:gsLst>
                  <a:lin ang="5400000" scaled="0"/>
                </a:gradFill>
              </a:endParaRPr>
            </a:p>
          </p:txBody>
        </p:sp>
        <p:sp>
          <p:nvSpPr>
            <p:cNvPr id="10" name="Ellipse 9">
              <a:extLst>
                <a:ext uri="{FF2B5EF4-FFF2-40B4-BE49-F238E27FC236}">
                  <a16:creationId xmlns:a16="http://schemas.microsoft.com/office/drawing/2014/main" id="{E23F91F8-0A6D-44A1-8323-F56E2B5CE010}"/>
                </a:ext>
              </a:extLst>
            </p:cNvPr>
            <p:cNvSpPr/>
            <p:nvPr/>
          </p:nvSpPr>
          <p:spPr bwMode="auto">
            <a:xfrm>
              <a:off x="1864812" y="4864728"/>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4"/>
            </a:lnRef>
            <a:fillRef idx="3">
              <a:schemeClr val="accent4"/>
            </a:fillRef>
            <a:effectRef idx="2">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S3</a:t>
              </a:r>
              <a:endParaRPr lang="en-CA" sz="1600" dirty="0">
                <a:gradFill>
                  <a:gsLst>
                    <a:gs pos="40075">
                      <a:srgbClr val="FFFFFF"/>
                    </a:gs>
                    <a:gs pos="30000">
                      <a:srgbClr val="FFFFFF"/>
                    </a:gs>
                  </a:gsLst>
                  <a:lin ang="5400000" scaled="0"/>
                </a:gradFill>
              </a:endParaRPr>
            </a:p>
          </p:txBody>
        </p:sp>
        <p:sp>
          <p:nvSpPr>
            <p:cNvPr id="11" name="Rectangle : coins arrondis 10">
              <a:extLst>
                <a:ext uri="{FF2B5EF4-FFF2-40B4-BE49-F238E27FC236}">
                  <a16:creationId xmlns:a16="http://schemas.microsoft.com/office/drawing/2014/main" id="{E5E8A196-431B-4140-A8B3-CDF310429452}"/>
                </a:ext>
              </a:extLst>
            </p:cNvPr>
            <p:cNvSpPr/>
            <p:nvPr/>
          </p:nvSpPr>
          <p:spPr bwMode="auto">
            <a:xfrm>
              <a:off x="2738380" y="4158641"/>
              <a:ext cx="1909942" cy="1377863"/>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b="1" dirty="0">
                  <a:ln>
                    <a:solidFill>
                      <a:sysClr val="windowText" lastClr="000000"/>
                    </a:solidFill>
                  </a:ln>
                  <a:solidFill>
                    <a:schemeClr val="tx1"/>
                  </a:solidFill>
                </a:rPr>
                <a:t>App 2</a:t>
              </a: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sp>
          <p:nvSpPr>
            <p:cNvPr id="12" name="Ellipse 11">
              <a:extLst>
                <a:ext uri="{FF2B5EF4-FFF2-40B4-BE49-F238E27FC236}">
                  <a16:creationId xmlns:a16="http://schemas.microsoft.com/office/drawing/2014/main" id="{20C9F071-D6CF-42B9-A59D-9F3B204F0EA9}"/>
                </a:ext>
              </a:extLst>
            </p:cNvPr>
            <p:cNvSpPr/>
            <p:nvPr/>
          </p:nvSpPr>
          <p:spPr bwMode="auto">
            <a:xfrm>
              <a:off x="2768480" y="4847572"/>
              <a:ext cx="571500" cy="525565"/>
            </a:xfrm>
            <a:prstGeom prst="ellipse">
              <a:avLst/>
            </a:prstGeom>
            <a:solidFill>
              <a:srgbClr val="FF000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S4</a:t>
              </a:r>
              <a:endParaRPr lang="en-CA" sz="1600" dirty="0">
                <a:gradFill>
                  <a:gsLst>
                    <a:gs pos="40075">
                      <a:srgbClr val="FFFFFF"/>
                    </a:gs>
                    <a:gs pos="30000">
                      <a:srgbClr val="FFFFFF"/>
                    </a:gs>
                  </a:gsLst>
                  <a:lin ang="5400000" scaled="0"/>
                </a:gradFill>
              </a:endParaRPr>
            </a:p>
          </p:txBody>
        </p:sp>
        <p:sp>
          <p:nvSpPr>
            <p:cNvPr id="13" name="Ellipse 12">
              <a:extLst>
                <a:ext uri="{FF2B5EF4-FFF2-40B4-BE49-F238E27FC236}">
                  <a16:creationId xmlns:a16="http://schemas.microsoft.com/office/drawing/2014/main" id="{DF15D803-5518-416C-8162-E358804604CA}"/>
                </a:ext>
              </a:extLst>
            </p:cNvPr>
            <p:cNvSpPr/>
            <p:nvPr/>
          </p:nvSpPr>
          <p:spPr bwMode="auto">
            <a:xfrm>
              <a:off x="3385395" y="4847571"/>
              <a:ext cx="571500" cy="525565"/>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S5</a:t>
              </a:r>
              <a:endParaRPr lang="en-CA" sz="1600" dirty="0">
                <a:gradFill>
                  <a:gsLst>
                    <a:gs pos="40075">
                      <a:srgbClr val="FFFFFF"/>
                    </a:gs>
                    <a:gs pos="30000">
                      <a:srgbClr val="FFFFFF"/>
                    </a:gs>
                  </a:gsLst>
                  <a:lin ang="5400000" scaled="0"/>
                </a:gradFill>
              </a:endParaRPr>
            </a:p>
          </p:txBody>
        </p:sp>
        <p:sp>
          <p:nvSpPr>
            <p:cNvPr id="14" name="Ellipse 13">
              <a:extLst>
                <a:ext uri="{FF2B5EF4-FFF2-40B4-BE49-F238E27FC236}">
                  <a16:creationId xmlns:a16="http://schemas.microsoft.com/office/drawing/2014/main" id="{B5D9D996-16CE-428C-B15A-AF4FC3E401D9}"/>
                </a:ext>
              </a:extLst>
            </p:cNvPr>
            <p:cNvSpPr/>
            <p:nvPr/>
          </p:nvSpPr>
          <p:spPr bwMode="auto">
            <a:xfrm>
              <a:off x="4002310" y="4860026"/>
              <a:ext cx="571500" cy="525565"/>
            </a:xfrm>
            <a:prstGeom prst="ellipse">
              <a:avLst/>
            </a:prstGeom>
            <a:solidFill>
              <a:srgbClr val="7030A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S6</a:t>
              </a:r>
              <a:endParaRPr lang="en-CA" sz="1600" dirty="0">
                <a:gradFill>
                  <a:gsLst>
                    <a:gs pos="40075">
                      <a:srgbClr val="FFFFFF"/>
                    </a:gs>
                    <a:gs pos="30000">
                      <a:srgbClr val="FFFFFF"/>
                    </a:gs>
                  </a:gsLst>
                  <a:lin ang="5400000" scaled="0"/>
                </a:gradFill>
              </a:endParaRPr>
            </a:p>
          </p:txBody>
        </p:sp>
      </p:grpSp>
      <p:sp>
        <p:nvSpPr>
          <p:cNvPr id="16" name="Arrow: Pentagon 58">
            <a:extLst>
              <a:ext uri="{FF2B5EF4-FFF2-40B4-BE49-F238E27FC236}">
                <a16:creationId xmlns:a16="http://schemas.microsoft.com/office/drawing/2014/main" id="{693AD4F1-4738-42D0-B146-340EB6F6B9B0}"/>
              </a:ext>
            </a:extLst>
          </p:cNvPr>
          <p:cNvSpPr/>
          <p:nvPr/>
        </p:nvSpPr>
        <p:spPr bwMode="auto">
          <a:xfrm>
            <a:off x="4901826" y="4355154"/>
            <a:ext cx="935914" cy="988790"/>
          </a:xfrm>
          <a:prstGeom prst="homePlate">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17" name="Arrow: Chevron 59">
            <a:extLst>
              <a:ext uri="{FF2B5EF4-FFF2-40B4-BE49-F238E27FC236}">
                <a16:creationId xmlns:a16="http://schemas.microsoft.com/office/drawing/2014/main" id="{940DC3B3-BF1E-4184-B396-071FD50F1107}"/>
              </a:ext>
            </a:extLst>
          </p:cNvPr>
          <p:cNvSpPr/>
          <p:nvPr/>
        </p:nvSpPr>
        <p:spPr bwMode="auto">
          <a:xfrm>
            <a:off x="5503517" y="4355154"/>
            <a:ext cx="859981" cy="988790"/>
          </a:xfrm>
          <a:prstGeom prst="chevron">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47" name="Oval 64">
            <a:extLst>
              <a:ext uri="{FF2B5EF4-FFF2-40B4-BE49-F238E27FC236}">
                <a16:creationId xmlns:a16="http://schemas.microsoft.com/office/drawing/2014/main" id="{081B2401-2B00-4A7F-AC6D-6C531C5567C8}"/>
              </a:ext>
            </a:extLst>
          </p:cNvPr>
          <p:cNvSpPr/>
          <p:nvPr/>
        </p:nvSpPr>
        <p:spPr bwMode="auto">
          <a:xfrm>
            <a:off x="7588687" y="3554240"/>
            <a:ext cx="3717717" cy="2888576"/>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 coins arrondis 48">
            <a:extLst>
              <a:ext uri="{FF2B5EF4-FFF2-40B4-BE49-F238E27FC236}">
                <a16:creationId xmlns:a16="http://schemas.microsoft.com/office/drawing/2014/main" id="{12022A07-D436-4BE5-99E0-0E426EAA3D87}"/>
              </a:ext>
            </a:extLst>
          </p:cNvPr>
          <p:cNvSpPr/>
          <p:nvPr/>
        </p:nvSpPr>
        <p:spPr bwMode="auto">
          <a:xfrm>
            <a:off x="9814108" y="3632549"/>
            <a:ext cx="1967626"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grpSp>
        <p:nvGrpSpPr>
          <p:cNvPr id="54" name="Group 99">
            <a:extLst>
              <a:ext uri="{FF2B5EF4-FFF2-40B4-BE49-F238E27FC236}">
                <a16:creationId xmlns:a16="http://schemas.microsoft.com/office/drawing/2014/main" id="{625D9612-CC23-4B35-A4AA-2ABC62C33185}"/>
              </a:ext>
            </a:extLst>
          </p:cNvPr>
          <p:cNvGrpSpPr/>
          <p:nvPr/>
        </p:nvGrpSpPr>
        <p:grpSpPr>
          <a:xfrm>
            <a:off x="11604910" y="3695178"/>
            <a:ext cx="430345" cy="430345"/>
            <a:chOff x="4209130" y="3789317"/>
            <a:chExt cx="430406" cy="430406"/>
          </a:xfrm>
        </p:grpSpPr>
        <p:sp>
          <p:nvSpPr>
            <p:cNvPr id="55" name="Rectangle 54">
              <a:extLst>
                <a:ext uri="{FF2B5EF4-FFF2-40B4-BE49-F238E27FC236}">
                  <a16:creationId xmlns:a16="http://schemas.microsoft.com/office/drawing/2014/main" id="{8F06F9D8-C4C2-420A-8636-EC5C8DA45C64}"/>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6" name="Picture 101">
              <a:extLst>
                <a:ext uri="{FF2B5EF4-FFF2-40B4-BE49-F238E27FC236}">
                  <a16:creationId xmlns:a16="http://schemas.microsoft.com/office/drawing/2014/main" id="{FAA92F75-AEF4-48D6-911D-9141EE2BA997}"/>
                </a:ext>
              </a:extLst>
            </p:cNvPr>
            <p:cNvPicPr>
              <a:picLocks noChangeAspect="1"/>
            </p:cNvPicPr>
            <p:nvPr/>
          </p:nvPicPr>
          <p:blipFill>
            <a:blip r:embed="rId3"/>
            <a:stretch>
              <a:fillRect/>
            </a:stretch>
          </p:blipFill>
          <p:spPr>
            <a:xfrm>
              <a:off x="4209130" y="3789317"/>
              <a:ext cx="430406" cy="430406"/>
            </a:xfrm>
            <a:prstGeom prst="rect">
              <a:avLst/>
            </a:prstGeom>
          </p:spPr>
        </p:pic>
      </p:grpSp>
      <p:grpSp>
        <p:nvGrpSpPr>
          <p:cNvPr id="60" name="Group 99">
            <a:extLst>
              <a:ext uri="{FF2B5EF4-FFF2-40B4-BE49-F238E27FC236}">
                <a16:creationId xmlns:a16="http://schemas.microsoft.com/office/drawing/2014/main" id="{B2CEC1A2-83E6-414B-8CE9-78A905E3F060}"/>
              </a:ext>
            </a:extLst>
          </p:cNvPr>
          <p:cNvGrpSpPr/>
          <p:nvPr/>
        </p:nvGrpSpPr>
        <p:grpSpPr>
          <a:xfrm>
            <a:off x="11498759" y="5259979"/>
            <a:ext cx="430345" cy="430345"/>
            <a:chOff x="4209130" y="3789317"/>
            <a:chExt cx="430406" cy="430406"/>
          </a:xfrm>
        </p:grpSpPr>
        <p:sp>
          <p:nvSpPr>
            <p:cNvPr id="61" name="Rectangle 60">
              <a:extLst>
                <a:ext uri="{FF2B5EF4-FFF2-40B4-BE49-F238E27FC236}">
                  <a16:creationId xmlns:a16="http://schemas.microsoft.com/office/drawing/2014/main" id="{3DD68E3C-C064-4E97-AEA4-90F3236A67C4}"/>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2" name="Picture 101">
              <a:extLst>
                <a:ext uri="{FF2B5EF4-FFF2-40B4-BE49-F238E27FC236}">
                  <a16:creationId xmlns:a16="http://schemas.microsoft.com/office/drawing/2014/main" id="{14E2ECF1-6A8A-4336-81AE-2A375E7A2B53}"/>
                </a:ext>
              </a:extLst>
            </p:cNvPr>
            <p:cNvPicPr>
              <a:picLocks noChangeAspect="1"/>
            </p:cNvPicPr>
            <p:nvPr/>
          </p:nvPicPr>
          <p:blipFill>
            <a:blip r:embed="rId3"/>
            <a:stretch>
              <a:fillRect/>
            </a:stretch>
          </p:blipFill>
          <p:spPr>
            <a:xfrm>
              <a:off x="4209130" y="3789317"/>
              <a:ext cx="430406" cy="430406"/>
            </a:xfrm>
            <a:prstGeom prst="rect">
              <a:avLst/>
            </a:prstGeom>
          </p:spPr>
        </p:pic>
      </p:grpSp>
      <p:sp>
        <p:nvSpPr>
          <p:cNvPr id="65" name="Ellipse 64">
            <a:extLst>
              <a:ext uri="{FF2B5EF4-FFF2-40B4-BE49-F238E27FC236}">
                <a16:creationId xmlns:a16="http://schemas.microsoft.com/office/drawing/2014/main" id="{BBC55444-A3A8-43D5-A2B1-C2062D927B17}"/>
              </a:ext>
            </a:extLst>
          </p:cNvPr>
          <p:cNvSpPr/>
          <p:nvPr/>
        </p:nvSpPr>
        <p:spPr bwMode="auto">
          <a:xfrm>
            <a:off x="10183545" y="4459157"/>
            <a:ext cx="571500" cy="525565"/>
          </a:xfrm>
          <a:prstGeom prst="ellipse">
            <a:avLst/>
          </a:prstGeom>
          <a:solidFill>
            <a:srgbClr val="FF000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S4</a:t>
            </a:r>
            <a:endParaRPr lang="en-CA" sz="1600" dirty="0">
              <a:gradFill>
                <a:gsLst>
                  <a:gs pos="40075">
                    <a:srgbClr val="FFFFFF"/>
                  </a:gs>
                  <a:gs pos="30000">
                    <a:srgbClr val="FFFFFF"/>
                  </a:gs>
                </a:gsLst>
                <a:lin ang="5400000" scaled="0"/>
              </a:gradFill>
            </a:endParaRPr>
          </a:p>
        </p:txBody>
      </p:sp>
      <p:sp>
        <p:nvSpPr>
          <p:cNvPr id="66" name="Ellipse 65">
            <a:extLst>
              <a:ext uri="{FF2B5EF4-FFF2-40B4-BE49-F238E27FC236}">
                <a16:creationId xmlns:a16="http://schemas.microsoft.com/office/drawing/2014/main" id="{C9C350AA-9B48-48B1-9876-B212611E47C6}"/>
              </a:ext>
            </a:extLst>
          </p:cNvPr>
          <p:cNvSpPr/>
          <p:nvPr/>
        </p:nvSpPr>
        <p:spPr bwMode="auto">
          <a:xfrm>
            <a:off x="10897850" y="4475886"/>
            <a:ext cx="571500" cy="525565"/>
          </a:xfrm>
          <a:prstGeom prst="ellipse">
            <a:avLst/>
          </a:prstGeom>
          <a:solidFill>
            <a:srgbClr val="7030A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S6</a:t>
            </a:r>
            <a:endParaRPr lang="en-CA" sz="1600" dirty="0">
              <a:gradFill>
                <a:gsLst>
                  <a:gs pos="40075">
                    <a:srgbClr val="FFFFFF"/>
                  </a:gs>
                  <a:gs pos="30000">
                    <a:srgbClr val="FFFFFF"/>
                  </a:gs>
                </a:gsLst>
                <a:lin ang="5400000" scaled="0"/>
              </a:gradFill>
            </a:endParaRPr>
          </a:p>
        </p:txBody>
      </p:sp>
      <p:sp>
        <p:nvSpPr>
          <p:cNvPr id="69" name="Ellipse 68">
            <a:extLst>
              <a:ext uri="{FF2B5EF4-FFF2-40B4-BE49-F238E27FC236}">
                <a16:creationId xmlns:a16="http://schemas.microsoft.com/office/drawing/2014/main" id="{185BB4F6-3220-44D3-81B3-534D81166215}"/>
              </a:ext>
            </a:extLst>
          </p:cNvPr>
          <p:cNvSpPr/>
          <p:nvPr/>
        </p:nvSpPr>
        <p:spPr bwMode="auto">
          <a:xfrm>
            <a:off x="10507618" y="5838413"/>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4"/>
          </a:lnRef>
          <a:fillRef idx="3">
            <a:schemeClr val="accent4"/>
          </a:fillRef>
          <a:effectRef idx="2">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S3</a:t>
            </a:r>
            <a:endParaRPr lang="en-CA" sz="1600" dirty="0">
              <a:gradFill>
                <a:gsLst>
                  <a:gs pos="40075">
                    <a:srgbClr val="FFFFFF"/>
                  </a:gs>
                  <a:gs pos="30000">
                    <a:srgbClr val="FFFFFF"/>
                  </a:gs>
                </a:gsLst>
                <a:lin ang="5400000" scaled="0"/>
              </a:gradFill>
            </a:endParaRPr>
          </a:p>
        </p:txBody>
      </p:sp>
      <p:sp>
        <p:nvSpPr>
          <p:cNvPr id="70" name="Ellipse 69">
            <a:extLst>
              <a:ext uri="{FF2B5EF4-FFF2-40B4-BE49-F238E27FC236}">
                <a16:creationId xmlns:a16="http://schemas.microsoft.com/office/drawing/2014/main" id="{EA3A546C-EE3E-43C5-ADCB-6506CFA03949}"/>
              </a:ext>
            </a:extLst>
          </p:cNvPr>
          <p:cNvSpPr/>
          <p:nvPr/>
        </p:nvSpPr>
        <p:spPr bwMode="auto">
          <a:xfrm>
            <a:off x="11129062" y="5821357"/>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S2</a:t>
            </a:r>
            <a:endParaRPr lang="en-CA" sz="1600" dirty="0">
              <a:gradFill>
                <a:gsLst>
                  <a:gs pos="40075">
                    <a:srgbClr val="FFFFFF"/>
                  </a:gs>
                  <a:gs pos="30000">
                    <a:srgbClr val="FFFFFF"/>
                  </a:gs>
                </a:gsLst>
                <a:lin ang="5400000" scaled="0"/>
              </a:gradFill>
            </a:endParaRPr>
          </a:p>
        </p:txBody>
      </p:sp>
      <p:sp>
        <p:nvSpPr>
          <p:cNvPr id="71" name="Ellipse 70">
            <a:extLst>
              <a:ext uri="{FF2B5EF4-FFF2-40B4-BE49-F238E27FC236}">
                <a16:creationId xmlns:a16="http://schemas.microsoft.com/office/drawing/2014/main" id="{375FBEA5-36B5-470F-A094-26C79F1A2A4C}"/>
              </a:ext>
            </a:extLst>
          </p:cNvPr>
          <p:cNvSpPr/>
          <p:nvPr/>
        </p:nvSpPr>
        <p:spPr bwMode="auto">
          <a:xfrm>
            <a:off x="9890788" y="5822097"/>
            <a:ext cx="571500" cy="525565"/>
          </a:xfrm>
          <a:prstGeom prst="ellipse">
            <a:avLst/>
          </a:prstGeom>
          <a:ln>
            <a:noFill/>
            <a:headEnd type="none" w="med" len="med"/>
            <a:tailEnd type="none" w="med" len="med"/>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S1</a:t>
            </a:r>
            <a:endParaRPr lang="en-CA" sz="1600" dirty="0">
              <a:gradFill>
                <a:gsLst>
                  <a:gs pos="40075">
                    <a:srgbClr val="FFFFFF"/>
                  </a:gs>
                  <a:gs pos="30000">
                    <a:srgbClr val="FFFFFF"/>
                  </a:gs>
                </a:gsLst>
                <a:lin ang="5400000" scaled="0"/>
              </a:gradFill>
            </a:endParaRPr>
          </a:p>
        </p:txBody>
      </p:sp>
      <p:sp>
        <p:nvSpPr>
          <p:cNvPr id="72" name="Ellipse 71">
            <a:extLst>
              <a:ext uri="{FF2B5EF4-FFF2-40B4-BE49-F238E27FC236}">
                <a16:creationId xmlns:a16="http://schemas.microsoft.com/office/drawing/2014/main" id="{3F93AC9D-F625-44E8-B5EC-B6A5B84F475C}"/>
              </a:ext>
            </a:extLst>
          </p:cNvPr>
          <p:cNvSpPr/>
          <p:nvPr/>
        </p:nvSpPr>
        <p:spPr bwMode="auto">
          <a:xfrm>
            <a:off x="10132392" y="3852112"/>
            <a:ext cx="571500" cy="525565"/>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S5</a:t>
            </a:r>
            <a:endParaRPr lang="en-CA" sz="1600" dirty="0">
              <a:gradFill>
                <a:gsLst>
                  <a:gs pos="40075">
                    <a:srgbClr val="FFFFFF"/>
                  </a:gs>
                  <a:gs pos="30000">
                    <a:srgbClr val="FFFFFF"/>
                  </a:gs>
                </a:gsLst>
                <a:lin ang="5400000" scaled="0"/>
              </a:gradFill>
            </a:endParaRPr>
          </a:p>
        </p:txBody>
      </p:sp>
      <p:sp>
        <p:nvSpPr>
          <p:cNvPr id="73" name="Ellipse 72">
            <a:extLst>
              <a:ext uri="{FF2B5EF4-FFF2-40B4-BE49-F238E27FC236}">
                <a16:creationId xmlns:a16="http://schemas.microsoft.com/office/drawing/2014/main" id="{F5202745-D9FC-410B-B5A0-DBE5C78CCD2E}"/>
              </a:ext>
            </a:extLst>
          </p:cNvPr>
          <p:cNvSpPr/>
          <p:nvPr/>
        </p:nvSpPr>
        <p:spPr bwMode="auto">
          <a:xfrm>
            <a:off x="10903434" y="3873172"/>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4"/>
          </a:lnRef>
          <a:fillRef idx="3">
            <a:schemeClr val="accent4"/>
          </a:fillRef>
          <a:effectRef idx="2">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S3</a:t>
            </a:r>
            <a:endParaRPr lang="en-CA" sz="1600" dirty="0">
              <a:gradFill>
                <a:gsLst>
                  <a:gs pos="40075">
                    <a:srgbClr val="FFFFFF"/>
                  </a:gs>
                  <a:gs pos="30000">
                    <a:srgbClr val="FFFFFF"/>
                  </a:gs>
                </a:gsLst>
                <a:lin ang="5400000" scaled="0"/>
              </a:gradFill>
            </a:endParaRPr>
          </a:p>
        </p:txBody>
      </p:sp>
      <p:sp>
        <p:nvSpPr>
          <p:cNvPr id="76" name="Rectangle : coins arrondis 75">
            <a:extLst>
              <a:ext uri="{FF2B5EF4-FFF2-40B4-BE49-F238E27FC236}">
                <a16:creationId xmlns:a16="http://schemas.microsoft.com/office/drawing/2014/main" id="{F5B79C1A-FF40-4DAA-9445-308B5370CA6B}"/>
              </a:ext>
            </a:extLst>
          </p:cNvPr>
          <p:cNvSpPr/>
          <p:nvPr/>
        </p:nvSpPr>
        <p:spPr bwMode="auto">
          <a:xfrm>
            <a:off x="6765359" y="5249387"/>
            <a:ext cx="1967626"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grpSp>
        <p:nvGrpSpPr>
          <p:cNvPr id="77" name="Group 99">
            <a:extLst>
              <a:ext uri="{FF2B5EF4-FFF2-40B4-BE49-F238E27FC236}">
                <a16:creationId xmlns:a16="http://schemas.microsoft.com/office/drawing/2014/main" id="{CD16C480-9D66-4C3F-8521-631ABD92755C}"/>
              </a:ext>
            </a:extLst>
          </p:cNvPr>
          <p:cNvGrpSpPr/>
          <p:nvPr/>
        </p:nvGrpSpPr>
        <p:grpSpPr>
          <a:xfrm>
            <a:off x="6512117" y="5251506"/>
            <a:ext cx="430345" cy="430345"/>
            <a:chOff x="4209130" y="3789317"/>
            <a:chExt cx="430406" cy="430406"/>
          </a:xfrm>
        </p:grpSpPr>
        <p:sp>
          <p:nvSpPr>
            <p:cNvPr id="78" name="Rectangle 77">
              <a:extLst>
                <a:ext uri="{FF2B5EF4-FFF2-40B4-BE49-F238E27FC236}">
                  <a16:creationId xmlns:a16="http://schemas.microsoft.com/office/drawing/2014/main" id="{5D0862EC-9FD6-4DBF-BB27-29ECAC057183}"/>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9" name="Picture 101">
              <a:extLst>
                <a:ext uri="{FF2B5EF4-FFF2-40B4-BE49-F238E27FC236}">
                  <a16:creationId xmlns:a16="http://schemas.microsoft.com/office/drawing/2014/main" id="{39959BEA-3388-43BE-8FF7-7565315E9764}"/>
                </a:ext>
              </a:extLst>
            </p:cNvPr>
            <p:cNvPicPr>
              <a:picLocks noChangeAspect="1"/>
            </p:cNvPicPr>
            <p:nvPr/>
          </p:nvPicPr>
          <p:blipFill>
            <a:blip r:embed="rId3"/>
            <a:stretch>
              <a:fillRect/>
            </a:stretch>
          </p:blipFill>
          <p:spPr>
            <a:xfrm>
              <a:off x="4209130" y="3789317"/>
              <a:ext cx="430406" cy="430406"/>
            </a:xfrm>
            <a:prstGeom prst="rect">
              <a:avLst/>
            </a:prstGeom>
          </p:spPr>
        </p:pic>
      </p:grpSp>
      <p:sp>
        <p:nvSpPr>
          <p:cNvPr id="80" name="Ellipse 79">
            <a:extLst>
              <a:ext uri="{FF2B5EF4-FFF2-40B4-BE49-F238E27FC236}">
                <a16:creationId xmlns:a16="http://schemas.microsoft.com/office/drawing/2014/main" id="{016F47B5-DA46-40A6-8542-70DCB854D00D}"/>
              </a:ext>
            </a:extLst>
          </p:cNvPr>
          <p:cNvSpPr/>
          <p:nvPr/>
        </p:nvSpPr>
        <p:spPr bwMode="auto">
          <a:xfrm>
            <a:off x="7048084" y="5775175"/>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S2</a:t>
            </a:r>
            <a:endParaRPr lang="en-CA" sz="1600" dirty="0">
              <a:gradFill>
                <a:gsLst>
                  <a:gs pos="40075">
                    <a:srgbClr val="FFFFFF"/>
                  </a:gs>
                  <a:gs pos="30000">
                    <a:srgbClr val="FFFFFF"/>
                  </a:gs>
                </a:gsLst>
                <a:lin ang="5400000" scaled="0"/>
              </a:gradFill>
            </a:endParaRPr>
          </a:p>
        </p:txBody>
      </p:sp>
      <p:sp>
        <p:nvSpPr>
          <p:cNvPr id="81" name="Ellipse 80">
            <a:extLst>
              <a:ext uri="{FF2B5EF4-FFF2-40B4-BE49-F238E27FC236}">
                <a16:creationId xmlns:a16="http://schemas.microsoft.com/office/drawing/2014/main" id="{F4DD4D1D-0B56-4D36-9F5B-ACC714710C9D}"/>
              </a:ext>
            </a:extLst>
          </p:cNvPr>
          <p:cNvSpPr/>
          <p:nvPr/>
        </p:nvSpPr>
        <p:spPr bwMode="auto">
          <a:xfrm>
            <a:off x="7861588" y="5807085"/>
            <a:ext cx="571500" cy="525565"/>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S5</a:t>
            </a:r>
            <a:endParaRPr lang="en-CA" sz="1600" dirty="0">
              <a:gradFill>
                <a:gsLst>
                  <a:gs pos="40075">
                    <a:srgbClr val="FFFFFF"/>
                  </a:gs>
                  <a:gs pos="30000">
                    <a:srgbClr val="FFFFFF"/>
                  </a:gs>
                </a:gsLst>
                <a:lin ang="5400000" scaled="0"/>
              </a:gradFill>
            </a:endParaRPr>
          </a:p>
        </p:txBody>
      </p:sp>
      <p:sp>
        <p:nvSpPr>
          <p:cNvPr id="75" name="Rectangle : coins arrondis 74">
            <a:extLst>
              <a:ext uri="{FF2B5EF4-FFF2-40B4-BE49-F238E27FC236}">
                <a16:creationId xmlns:a16="http://schemas.microsoft.com/office/drawing/2014/main" id="{E9924DC6-686D-45AC-ADC6-8DF3BA1DFB74}"/>
              </a:ext>
            </a:extLst>
          </p:cNvPr>
          <p:cNvSpPr/>
          <p:nvPr/>
        </p:nvSpPr>
        <p:spPr bwMode="auto">
          <a:xfrm>
            <a:off x="6724713" y="3684312"/>
            <a:ext cx="1967626"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grpSp>
        <p:nvGrpSpPr>
          <p:cNvPr id="82" name="Group 99">
            <a:extLst>
              <a:ext uri="{FF2B5EF4-FFF2-40B4-BE49-F238E27FC236}">
                <a16:creationId xmlns:a16="http://schemas.microsoft.com/office/drawing/2014/main" id="{816EFBB4-228B-47D1-8329-2AEEE0317AA1}"/>
              </a:ext>
            </a:extLst>
          </p:cNvPr>
          <p:cNvGrpSpPr/>
          <p:nvPr/>
        </p:nvGrpSpPr>
        <p:grpSpPr>
          <a:xfrm>
            <a:off x="6386834" y="3732173"/>
            <a:ext cx="430345" cy="430345"/>
            <a:chOff x="4209130" y="3789317"/>
            <a:chExt cx="430406" cy="430406"/>
          </a:xfrm>
        </p:grpSpPr>
        <p:sp>
          <p:nvSpPr>
            <p:cNvPr id="83" name="Rectangle 82">
              <a:extLst>
                <a:ext uri="{FF2B5EF4-FFF2-40B4-BE49-F238E27FC236}">
                  <a16:creationId xmlns:a16="http://schemas.microsoft.com/office/drawing/2014/main" id="{BA6B6EFE-9549-4BC0-B015-44BA44906C96}"/>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84" name="Picture 101">
              <a:extLst>
                <a:ext uri="{FF2B5EF4-FFF2-40B4-BE49-F238E27FC236}">
                  <a16:creationId xmlns:a16="http://schemas.microsoft.com/office/drawing/2014/main" id="{7BBDEF0D-70AB-4ACB-B3FE-B05FF887442C}"/>
                </a:ext>
              </a:extLst>
            </p:cNvPr>
            <p:cNvPicPr>
              <a:picLocks noChangeAspect="1"/>
            </p:cNvPicPr>
            <p:nvPr/>
          </p:nvPicPr>
          <p:blipFill>
            <a:blip r:embed="rId3"/>
            <a:stretch>
              <a:fillRect/>
            </a:stretch>
          </p:blipFill>
          <p:spPr>
            <a:xfrm>
              <a:off x="4209130" y="3789317"/>
              <a:ext cx="430406" cy="430406"/>
            </a:xfrm>
            <a:prstGeom prst="rect">
              <a:avLst/>
            </a:prstGeom>
          </p:spPr>
        </p:pic>
      </p:grpSp>
      <p:sp>
        <p:nvSpPr>
          <p:cNvPr id="85" name="Ellipse 84">
            <a:extLst>
              <a:ext uri="{FF2B5EF4-FFF2-40B4-BE49-F238E27FC236}">
                <a16:creationId xmlns:a16="http://schemas.microsoft.com/office/drawing/2014/main" id="{8007F8C1-E5BE-476E-8B21-8B7F73DC06DE}"/>
              </a:ext>
            </a:extLst>
          </p:cNvPr>
          <p:cNvSpPr/>
          <p:nvPr/>
        </p:nvSpPr>
        <p:spPr bwMode="auto">
          <a:xfrm>
            <a:off x="7048084" y="4132779"/>
            <a:ext cx="571500" cy="525565"/>
          </a:xfrm>
          <a:prstGeom prst="ellipse">
            <a:avLst/>
          </a:prstGeom>
          <a:ln>
            <a:noFill/>
            <a:headEnd type="none" w="med" len="med"/>
            <a:tailEnd type="none" w="med" len="med"/>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S1</a:t>
            </a:r>
            <a:endParaRPr lang="en-CA" sz="1600" dirty="0">
              <a:gradFill>
                <a:gsLst>
                  <a:gs pos="40075">
                    <a:srgbClr val="FFFFFF"/>
                  </a:gs>
                  <a:gs pos="30000">
                    <a:srgbClr val="FFFFFF"/>
                  </a:gs>
                </a:gsLst>
                <a:lin ang="5400000" scaled="0"/>
              </a:gradFill>
            </a:endParaRPr>
          </a:p>
        </p:txBody>
      </p:sp>
      <p:sp>
        <p:nvSpPr>
          <p:cNvPr id="86" name="Ellipse 85">
            <a:extLst>
              <a:ext uri="{FF2B5EF4-FFF2-40B4-BE49-F238E27FC236}">
                <a16:creationId xmlns:a16="http://schemas.microsoft.com/office/drawing/2014/main" id="{300E9D5B-FEF1-4930-B49F-768C512A01B5}"/>
              </a:ext>
            </a:extLst>
          </p:cNvPr>
          <p:cNvSpPr/>
          <p:nvPr/>
        </p:nvSpPr>
        <p:spPr bwMode="auto">
          <a:xfrm>
            <a:off x="7866429" y="4120926"/>
            <a:ext cx="571500" cy="525565"/>
          </a:xfrm>
          <a:prstGeom prst="ellipse">
            <a:avLst/>
          </a:prstGeom>
          <a:solidFill>
            <a:srgbClr val="FF000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S4</a:t>
            </a:r>
            <a:endParaRPr lang="en-CA"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7639195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au 3">
            <a:extLst>
              <a:ext uri="{FF2B5EF4-FFF2-40B4-BE49-F238E27FC236}">
                <a16:creationId xmlns:a16="http://schemas.microsoft.com/office/drawing/2014/main" id="{3B18E660-E1DC-4C00-A999-CE6D8D8373FC}"/>
              </a:ext>
            </a:extLst>
          </p:cNvPr>
          <p:cNvGraphicFramePr>
            <a:graphicFrameLocks noGrp="1"/>
          </p:cNvGraphicFramePr>
          <p:nvPr/>
        </p:nvGraphicFramePr>
        <p:xfrm>
          <a:off x="417793" y="471236"/>
          <a:ext cx="11334415" cy="6027798"/>
        </p:xfrm>
        <a:graphic>
          <a:graphicData uri="http://schemas.openxmlformats.org/drawingml/2006/table">
            <a:tbl>
              <a:tblPr firstRow="1" bandRow="1">
                <a:tableStyleId>{5C22544A-7EE6-4342-B048-85BDC9FD1C3A}</a:tableStyleId>
              </a:tblPr>
              <a:tblGrid>
                <a:gridCol w="5139277">
                  <a:extLst>
                    <a:ext uri="{9D8B030D-6E8A-4147-A177-3AD203B41FA5}">
                      <a16:colId xmlns:a16="http://schemas.microsoft.com/office/drawing/2014/main" val="1484441094"/>
                    </a:ext>
                  </a:extLst>
                </a:gridCol>
                <a:gridCol w="6195138">
                  <a:extLst>
                    <a:ext uri="{9D8B030D-6E8A-4147-A177-3AD203B41FA5}">
                      <a16:colId xmlns:a16="http://schemas.microsoft.com/office/drawing/2014/main" val="22817024"/>
                    </a:ext>
                  </a:extLst>
                </a:gridCol>
              </a:tblGrid>
              <a:tr h="632826">
                <a:tc>
                  <a:txBody>
                    <a:bodyPr/>
                    <a:lstStyle/>
                    <a:p>
                      <a:pPr algn="ctr"/>
                      <a:r>
                        <a:rPr lang="en-CA" sz="2800" dirty="0"/>
                        <a:t>Patterns</a:t>
                      </a:r>
                    </a:p>
                  </a:txBody>
                  <a:tcPr/>
                </a:tc>
                <a:tc>
                  <a:txBody>
                    <a:bodyPr/>
                    <a:lstStyle/>
                    <a:p>
                      <a:pPr algn="ctr"/>
                      <a:r>
                        <a:rPr lang="en-CA" sz="2800" b="1" kern="1200" dirty="0">
                          <a:solidFill>
                            <a:schemeClr val="lt1"/>
                          </a:solidFill>
                          <a:latin typeface="+mn-lt"/>
                          <a:ea typeface="+mn-ea"/>
                          <a:cs typeface="+mn-cs"/>
                        </a:rPr>
                        <a:t>Technologies</a:t>
                      </a:r>
                    </a:p>
                  </a:txBody>
                  <a:tcPr/>
                </a:tc>
                <a:extLst>
                  <a:ext uri="{0D108BD9-81ED-4DB2-BD59-A6C34878D82A}">
                    <a16:rowId xmlns:a16="http://schemas.microsoft.com/office/drawing/2014/main" val="1464493334"/>
                  </a:ext>
                </a:extLst>
              </a:tr>
              <a:tr h="5394972">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7141620"/>
                  </a:ext>
                </a:extLst>
              </a:tr>
            </a:tbl>
          </a:graphicData>
        </a:graphic>
      </p:graphicFrame>
      <p:sp>
        <p:nvSpPr>
          <p:cNvPr id="53" name="Rectangle 52">
            <a:extLst>
              <a:ext uri="{FF2B5EF4-FFF2-40B4-BE49-F238E27FC236}">
                <a16:creationId xmlns:a16="http://schemas.microsoft.com/office/drawing/2014/main" id="{755B2AD1-9B4F-46BD-9E24-8E9C3D47AEDD}"/>
              </a:ext>
            </a:extLst>
          </p:cNvPr>
          <p:cNvSpPr/>
          <p:nvPr/>
        </p:nvSpPr>
        <p:spPr>
          <a:xfrm>
            <a:off x="1458079" y="1215101"/>
            <a:ext cx="2892991"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rPr>
              <a:t>Microservices</a:t>
            </a:r>
          </a:p>
        </p:txBody>
      </p:sp>
      <p:sp>
        <p:nvSpPr>
          <p:cNvPr id="54" name="Rectangle 53">
            <a:extLst>
              <a:ext uri="{FF2B5EF4-FFF2-40B4-BE49-F238E27FC236}">
                <a16:creationId xmlns:a16="http://schemas.microsoft.com/office/drawing/2014/main" id="{78B861FB-4A0C-468D-885D-56A87D13A205}"/>
              </a:ext>
            </a:extLst>
          </p:cNvPr>
          <p:cNvSpPr/>
          <p:nvPr/>
        </p:nvSpPr>
        <p:spPr>
          <a:xfrm>
            <a:off x="2401704" y="1658658"/>
            <a:ext cx="2887521" cy="51293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solidFill>
                <a:effectLst/>
                <a:uLnTx/>
                <a:uFillTx/>
              </a:rPr>
              <a:t>Bounded Context</a:t>
            </a:r>
          </a:p>
        </p:txBody>
      </p:sp>
      <p:sp>
        <p:nvSpPr>
          <p:cNvPr id="55" name="Rectangle 54">
            <a:extLst>
              <a:ext uri="{FF2B5EF4-FFF2-40B4-BE49-F238E27FC236}">
                <a16:creationId xmlns:a16="http://schemas.microsoft.com/office/drawing/2014/main" id="{9413B43D-B1EE-410B-9BF4-E49A4C4C7A10}"/>
              </a:ext>
            </a:extLst>
          </p:cNvPr>
          <p:cNvSpPr/>
          <p:nvPr/>
        </p:nvSpPr>
        <p:spPr>
          <a:xfrm>
            <a:off x="1308675" y="2456043"/>
            <a:ext cx="2396838" cy="57328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505050"/>
                </a:solidFill>
                <a:effectLst/>
                <a:uLnTx/>
                <a:uFillTx/>
              </a:rPr>
              <a:t>API Gateway</a:t>
            </a:r>
          </a:p>
        </p:txBody>
      </p:sp>
      <p:sp>
        <p:nvSpPr>
          <p:cNvPr id="56" name="Rectangle 55">
            <a:extLst>
              <a:ext uri="{FF2B5EF4-FFF2-40B4-BE49-F238E27FC236}">
                <a16:creationId xmlns:a16="http://schemas.microsoft.com/office/drawing/2014/main" id="{FA362604-5509-4161-AB3E-63C3C7E29C1D}"/>
              </a:ext>
            </a:extLst>
          </p:cNvPr>
          <p:cNvSpPr/>
          <p:nvPr/>
        </p:nvSpPr>
        <p:spPr>
          <a:xfrm>
            <a:off x="2047187" y="3242448"/>
            <a:ext cx="146161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 Bus</a:t>
            </a:r>
          </a:p>
        </p:txBody>
      </p:sp>
      <p:sp>
        <p:nvSpPr>
          <p:cNvPr id="57" name="Rectangle 56">
            <a:extLst>
              <a:ext uri="{FF2B5EF4-FFF2-40B4-BE49-F238E27FC236}">
                <a16:creationId xmlns:a16="http://schemas.microsoft.com/office/drawing/2014/main" id="{61BC58D7-6EB9-4A6E-864A-F29081AEBEE3}"/>
              </a:ext>
            </a:extLst>
          </p:cNvPr>
          <p:cNvSpPr/>
          <p:nvPr/>
        </p:nvSpPr>
        <p:spPr>
          <a:xfrm>
            <a:off x="721329" y="4289654"/>
            <a:ext cx="1694382"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Commands</a:t>
            </a:r>
          </a:p>
        </p:txBody>
      </p:sp>
      <p:sp>
        <p:nvSpPr>
          <p:cNvPr id="58" name="Rectangle 57">
            <a:extLst>
              <a:ext uri="{FF2B5EF4-FFF2-40B4-BE49-F238E27FC236}">
                <a16:creationId xmlns:a16="http://schemas.microsoft.com/office/drawing/2014/main" id="{91CB053D-F149-4D61-97B2-2CD9F87CE349}"/>
              </a:ext>
            </a:extLst>
          </p:cNvPr>
          <p:cNvSpPr/>
          <p:nvPr/>
        </p:nvSpPr>
        <p:spPr>
          <a:xfrm>
            <a:off x="1045652" y="3016154"/>
            <a:ext cx="1034167"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Events</a:t>
            </a:r>
          </a:p>
        </p:txBody>
      </p:sp>
      <p:sp>
        <p:nvSpPr>
          <p:cNvPr id="59" name="Rectangle 58">
            <a:extLst>
              <a:ext uri="{FF2B5EF4-FFF2-40B4-BE49-F238E27FC236}">
                <a16:creationId xmlns:a16="http://schemas.microsoft.com/office/drawing/2014/main" id="{705545A3-47D8-4B00-884C-4BD260171DDB}"/>
              </a:ext>
            </a:extLst>
          </p:cNvPr>
          <p:cNvSpPr/>
          <p:nvPr/>
        </p:nvSpPr>
        <p:spPr>
          <a:xfrm>
            <a:off x="1245974" y="5685647"/>
            <a:ext cx="1835943"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 Events</a:t>
            </a:r>
          </a:p>
        </p:txBody>
      </p:sp>
      <p:sp>
        <p:nvSpPr>
          <p:cNvPr id="60" name="Rectangle 59">
            <a:extLst>
              <a:ext uri="{FF2B5EF4-FFF2-40B4-BE49-F238E27FC236}">
                <a16:creationId xmlns:a16="http://schemas.microsoft.com/office/drawing/2014/main" id="{E860BF5E-E71B-4174-84C4-B78A11F1B846}"/>
              </a:ext>
            </a:extLst>
          </p:cNvPr>
          <p:cNvSpPr/>
          <p:nvPr/>
        </p:nvSpPr>
        <p:spPr>
          <a:xfrm>
            <a:off x="1588210" y="6049635"/>
            <a:ext cx="119427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Mediator</a:t>
            </a:r>
          </a:p>
        </p:txBody>
      </p:sp>
      <p:sp>
        <p:nvSpPr>
          <p:cNvPr id="61" name="Rectangle 60">
            <a:extLst>
              <a:ext uri="{FF2B5EF4-FFF2-40B4-BE49-F238E27FC236}">
                <a16:creationId xmlns:a16="http://schemas.microsoft.com/office/drawing/2014/main" id="{0BB8D7EC-DDE0-48B7-B5EE-28B15BD26F8F}"/>
              </a:ext>
            </a:extLst>
          </p:cNvPr>
          <p:cNvSpPr/>
          <p:nvPr/>
        </p:nvSpPr>
        <p:spPr>
          <a:xfrm>
            <a:off x="1468754" y="5293402"/>
            <a:ext cx="145180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Aggregates</a:t>
            </a:r>
          </a:p>
        </p:txBody>
      </p:sp>
      <p:sp>
        <p:nvSpPr>
          <p:cNvPr id="62" name="Rectangle 61">
            <a:extLst>
              <a:ext uri="{FF2B5EF4-FFF2-40B4-BE49-F238E27FC236}">
                <a16:creationId xmlns:a16="http://schemas.microsoft.com/office/drawing/2014/main" id="{4901A283-1CA4-4184-979B-B9B305937232}"/>
              </a:ext>
            </a:extLst>
          </p:cNvPr>
          <p:cNvSpPr/>
          <p:nvPr/>
        </p:nvSpPr>
        <p:spPr>
          <a:xfrm>
            <a:off x="2912514" y="5475397"/>
            <a:ext cx="1428800"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Domain Entity</a:t>
            </a:r>
          </a:p>
        </p:txBody>
      </p:sp>
      <p:sp>
        <p:nvSpPr>
          <p:cNvPr id="63" name="Rectangle 62">
            <a:extLst>
              <a:ext uri="{FF2B5EF4-FFF2-40B4-BE49-F238E27FC236}">
                <a16:creationId xmlns:a16="http://schemas.microsoft.com/office/drawing/2014/main" id="{B3A72B9F-C578-49C2-8D03-1A85AC581D3A}"/>
              </a:ext>
            </a:extLst>
          </p:cNvPr>
          <p:cNvSpPr/>
          <p:nvPr/>
        </p:nvSpPr>
        <p:spPr>
          <a:xfrm>
            <a:off x="2326711" y="4968787"/>
            <a:ext cx="177000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CQRS simplified</a:t>
            </a:r>
          </a:p>
        </p:txBody>
      </p:sp>
      <p:sp>
        <p:nvSpPr>
          <p:cNvPr id="64" name="Rectangle 63">
            <a:extLst>
              <a:ext uri="{FF2B5EF4-FFF2-40B4-BE49-F238E27FC236}">
                <a16:creationId xmlns:a16="http://schemas.microsoft.com/office/drawing/2014/main" id="{EB44F2E0-32C6-4ED6-9009-68244EBFEA3D}"/>
              </a:ext>
            </a:extLst>
          </p:cNvPr>
          <p:cNvSpPr/>
          <p:nvPr/>
        </p:nvSpPr>
        <p:spPr>
          <a:xfrm>
            <a:off x="982951" y="4686299"/>
            <a:ext cx="270969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Domain-Driven Design</a:t>
            </a:r>
          </a:p>
        </p:txBody>
      </p:sp>
      <p:sp>
        <p:nvSpPr>
          <p:cNvPr id="65" name="Rectangle 64">
            <a:extLst>
              <a:ext uri="{FF2B5EF4-FFF2-40B4-BE49-F238E27FC236}">
                <a16:creationId xmlns:a16="http://schemas.microsoft.com/office/drawing/2014/main" id="{F3278309-AFAE-494F-A9D7-C90E58576875}"/>
              </a:ext>
            </a:extLst>
          </p:cNvPr>
          <p:cNvSpPr/>
          <p:nvPr/>
        </p:nvSpPr>
        <p:spPr>
          <a:xfrm>
            <a:off x="3522394" y="3228963"/>
            <a:ext cx="1861337"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Message Brokers</a:t>
            </a:r>
          </a:p>
        </p:txBody>
      </p:sp>
      <p:sp>
        <p:nvSpPr>
          <p:cNvPr id="66" name="Rectangle 65">
            <a:extLst>
              <a:ext uri="{FF2B5EF4-FFF2-40B4-BE49-F238E27FC236}">
                <a16:creationId xmlns:a16="http://schemas.microsoft.com/office/drawing/2014/main" id="{9859B5CA-DB01-476B-971B-FF4B1035BB71}"/>
              </a:ext>
            </a:extLst>
          </p:cNvPr>
          <p:cNvSpPr/>
          <p:nvPr/>
        </p:nvSpPr>
        <p:spPr>
          <a:xfrm>
            <a:off x="2286123" y="2916850"/>
            <a:ext cx="2679707"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Async. communication</a:t>
            </a:r>
          </a:p>
        </p:txBody>
      </p:sp>
      <p:sp>
        <p:nvSpPr>
          <p:cNvPr id="67" name="Rectangle 66">
            <a:extLst>
              <a:ext uri="{FF2B5EF4-FFF2-40B4-BE49-F238E27FC236}">
                <a16:creationId xmlns:a16="http://schemas.microsoft.com/office/drawing/2014/main" id="{BD6B9FB5-450C-45CC-BD1A-FA67C349CAF0}"/>
              </a:ext>
            </a:extLst>
          </p:cNvPr>
          <p:cNvSpPr/>
          <p:nvPr/>
        </p:nvSpPr>
        <p:spPr>
          <a:xfrm>
            <a:off x="734574" y="1755533"/>
            <a:ext cx="162171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Autonomous</a:t>
            </a:r>
          </a:p>
        </p:txBody>
      </p:sp>
      <p:sp>
        <p:nvSpPr>
          <p:cNvPr id="68" name="Rectangle 67">
            <a:extLst>
              <a:ext uri="{FF2B5EF4-FFF2-40B4-BE49-F238E27FC236}">
                <a16:creationId xmlns:a16="http://schemas.microsoft.com/office/drawing/2014/main" id="{5E271857-0BDA-41F6-997E-7D9E2DE7CD57}"/>
              </a:ext>
            </a:extLst>
          </p:cNvPr>
          <p:cNvSpPr/>
          <p:nvPr/>
        </p:nvSpPr>
        <p:spPr>
          <a:xfrm>
            <a:off x="4117113" y="2639758"/>
            <a:ext cx="126222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Decoupled</a:t>
            </a:r>
          </a:p>
        </p:txBody>
      </p:sp>
      <p:sp>
        <p:nvSpPr>
          <p:cNvPr id="69" name="Rectangle 68">
            <a:extLst>
              <a:ext uri="{FF2B5EF4-FFF2-40B4-BE49-F238E27FC236}">
                <a16:creationId xmlns:a16="http://schemas.microsoft.com/office/drawing/2014/main" id="{C1E81597-82D8-4D23-B0E8-F3181A465CD9}"/>
              </a:ext>
            </a:extLst>
          </p:cNvPr>
          <p:cNvSpPr/>
          <p:nvPr/>
        </p:nvSpPr>
        <p:spPr>
          <a:xfrm>
            <a:off x="3508951" y="2287590"/>
            <a:ext cx="122840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Isolated</a:t>
            </a:r>
          </a:p>
        </p:txBody>
      </p:sp>
      <p:sp>
        <p:nvSpPr>
          <p:cNvPr id="70" name="Rectangle 69">
            <a:extLst>
              <a:ext uri="{FF2B5EF4-FFF2-40B4-BE49-F238E27FC236}">
                <a16:creationId xmlns:a16="http://schemas.microsoft.com/office/drawing/2014/main" id="{1489827A-3CF7-4A5D-9AA6-9F5EFB4A72DF}"/>
              </a:ext>
            </a:extLst>
          </p:cNvPr>
          <p:cNvSpPr/>
          <p:nvPr/>
        </p:nvSpPr>
        <p:spPr>
          <a:xfrm>
            <a:off x="786871" y="3683394"/>
            <a:ext cx="1924888"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Service Discovery</a:t>
            </a:r>
          </a:p>
        </p:txBody>
      </p:sp>
      <p:sp>
        <p:nvSpPr>
          <p:cNvPr id="71" name="Rectangle 70">
            <a:extLst>
              <a:ext uri="{FF2B5EF4-FFF2-40B4-BE49-F238E27FC236}">
                <a16:creationId xmlns:a16="http://schemas.microsoft.com/office/drawing/2014/main" id="{F7D657C7-2603-4DB0-8010-70D611C10DB6}"/>
              </a:ext>
            </a:extLst>
          </p:cNvPr>
          <p:cNvSpPr/>
          <p:nvPr/>
        </p:nvSpPr>
        <p:spPr>
          <a:xfrm>
            <a:off x="2547502" y="3931485"/>
            <a:ext cx="2261125"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Transient Failures Handling</a:t>
            </a:r>
          </a:p>
        </p:txBody>
      </p:sp>
      <p:sp>
        <p:nvSpPr>
          <p:cNvPr id="72" name="Rectangle 71">
            <a:extLst>
              <a:ext uri="{FF2B5EF4-FFF2-40B4-BE49-F238E27FC236}">
                <a16:creationId xmlns:a16="http://schemas.microsoft.com/office/drawing/2014/main" id="{13C8BA8B-D5BE-4AB8-A39E-C17F804048CD}"/>
              </a:ext>
            </a:extLst>
          </p:cNvPr>
          <p:cNvSpPr/>
          <p:nvPr/>
        </p:nvSpPr>
        <p:spPr>
          <a:xfrm>
            <a:off x="3740170" y="4186675"/>
            <a:ext cx="1041333"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Resiliency</a:t>
            </a:r>
          </a:p>
        </p:txBody>
      </p:sp>
      <p:sp>
        <p:nvSpPr>
          <p:cNvPr id="73" name="Rectangle 72">
            <a:extLst>
              <a:ext uri="{FF2B5EF4-FFF2-40B4-BE49-F238E27FC236}">
                <a16:creationId xmlns:a16="http://schemas.microsoft.com/office/drawing/2014/main" id="{8704C6BD-01A0-4E36-9918-057F00848B7F}"/>
              </a:ext>
            </a:extLst>
          </p:cNvPr>
          <p:cNvSpPr/>
          <p:nvPr/>
        </p:nvSpPr>
        <p:spPr>
          <a:xfrm>
            <a:off x="3280165" y="3613833"/>
            <a:ext cx="1757242"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Health Checks</a:t>
            </a:r>
          </a:p>
        </p:txBody>
      </p:sp>
      <p:sp>
        <p:nvSpPr>
          <p:cNvPr id="74" name="Rectangle 73">
            <a:extLst>
              <a:ext uri="{FF2B5EF4-FFF2-40B4-BE49-F238E27FC236}">
                <a16:creationId xmlns:a16="http://schemas.microsoft.com/office/drawing/2014/main" id="{7B5A1F70-D360-48DC-BEF1-10852E833B0C}"/>
              </a:ext>
            </a:extLst>
          </p:cNvPr>
          <p:cNvSpPr/>
          <p:nvPr/>
        </p:nvSpPr>
        <p:spPr>
          <a:xfrm>
            <a:off x="2877813" y="4450444"/>
            <a:ext cx="2649221"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Retries with Exponential Backoff</a:t>
            </a:r>
          </a:p>
        </p:txBody>
      </p:sp>
      <p:sp>
        <p:nvSpPr>
          <p:cNvPr id="75" name="Rectangle 74">
            <a:extLst>
              <a:ext uri="{FF2B5EF4-FFF2-40B4-BE49-F238E27FC236}">
                <a16:creationId xmlns:a16="http://schemas.microsoft.com/office/drawing/2014/main" id="{09FF98F3-3335-4056-9422-77C418F80B6D}"/>
              </a:ext>
            </a:extLst>
          </p:cNvPr>
          <p:cNvSpPr/>
          <p:nvPr/>
        </p:nvSpPr>
        <p:spPr>
          <a:xfrm>
            <a:off x="4118930" y="4678991"/>
            <a:ext cx="1379392"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Circuit Breakers</a:t>
            </a:r>
          </a:p>
        </p:txBody>
      </p:sp>
      <p:sp>
        <p:nvSpPr>
          <p:cNvPr id="76" name="Rectangle 75">
            <a:extLst>
              <a:ext uri="{FF2B5EF4-FFF2-40B4-BE49-F238E27FC236}">
                <a16:creationId xmlns:a16="http://schemas.microsoft.com/office/drawing/2014/main" id="{57940DAE-4C67-4CE3-86FC-EEF2D18F6023}"/>
              </a:ext>
            </a:extLst>
          </p:cNvPr>
          <p:cNvSpPr/>
          <p:nvPr/>
        </p:nvSpPr>
        <p:spPr>
          <a:xfrm>
            <a:off x="2108465" y="2045814"/>
            <a:ext cx="3262541"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Nomad &amp; addressable services</a:t>
            </a:r>
          </a:p>
        </p:txBody>
      </p:sp>
      <p:sp>
        <p:nvSpPr>
          <p:cNvPr id="77" name="Rectangle 76">
            <a:extLst>
              <a:ext uri="{FF2B5EF4-FFF2-40B4-BE49-F238E27FC236}">
                <a16:creationId xmlns:a16="http://schemas.microsoft.com/office/drawing/2014/main" id="{0CE968E7-07FC-4838-803F-5F6D8EFB2E4E}"/>
              </a:ext>
            </a:extLst>
          </p:cNvPr>
          <p:cNvSpPr/>
          <p:nvPr/>
        </p:nvSpPr>
        <p:spPr>
          <a:xfrm>
            <a:off x="6757185" y="1191174"/>
            <a:ext cx="3849211" cy="633625"/>
          </a:xfrm>
          <a:prstGeom prst="rect">
            <a:avLst/>
          </a:prstGeom>
        </p:spPr>
        <p:txBody>
          <a:bodyPr wrap="none">
            <a:spAutoFit/>
          </a:bodyPr>
          <a:lstStyle/>
          <a:p>
            <a:pPr defTabSz="914367">
              <a:defRPr/>
            </a:pPr>
            <a:r>
              <a:rPr lang="en-US" sz="3529" dirty="0">
                <a:solidFill>
                  <a:srgbClr val="505050"/>
                </a:solidFill>
                <a:latin typeface="Segoe UI"/>
              </a:rPr>
              <a:t>Docker Containers</a:t>
            </a:r>
          </a:p>
        </p:txBody>
      </p:sp>
      <p:sp>
        <p:nvSpPr>
          <p:cNvPr id="78" name="Rectangle 77">
            <a:extLst>
              <a:ext uri="{FF2B5EF4-FFF2-40B4-BE49-F238E27FC236}">
                <a16:creationId xmlns:a16="http://schemas.microsoft.com/office/drawing/2014/main" id="{4958B1EC-4AC8-4AB4-890A-605DB4237708}"/>
              </a:ext>
            </a:extLst>
          </p:cNvPr>
          <p:cNvSpPr/>
          <p:nvPr/>
        </p:nvSpPr>
        <p:spPr>
          <a:xfrm>
            <a:off x="8875999" y="1848395"/>
            <a:ext cx="2333225" cy="512935"/>
          </a:xfrm>
          <a:prstGeom prst="rect">
            <a:avLst/>
          </a:prstGeom>
        </p:spPr>
        <p:txBody>
          <a:bodyPr wrap="none">
            <a:spAutoFit/>
          </a:bodyPr>
          <a:lstStyle/>
          <a:p>
            <a:pPr defTabSz="914367">
              <a:defRPr/>
            </a:pPr>
            <a:r>
              <a:rPr lang="en-US" sz="2745" dirty="0">
                <a:solidFill>
                  <a:srgbClr val="505050"/>
                </a:solidFill>
                <a:latin typeface="Segoe UI"/>
              </a:rPr>
              <a:t>Docker Image</a:t>
            </a:r>
          </a:p>
        </p:txBody>
      </p:sp>
      <p:sp>
        <p:nvSpPr>
          <p:cNvPr id="79" name="Rectangle 78">
            <a:extLst>
              <a:ext uri="{FF2B5EF4-FFF2-40B4-BE49-F238E27FC236}">
                <a16:creationId xmlns:a16="http://schemas.microsoft.com/office/drawing/2014/main" id="{67CC736F-CA88-46C3-A2E4-1C300F80DDB7}"/>
              </a:ext>
            </a:extLst>
          </p:cNvPr>
          <p:cNvSpPr/>
          <p:nvPr/>
        </p:nvSpPr>
        <p:spPr>
          <a:xfrm>
            <a:off x="9174807" y="2382197"/>
            <a:ext cx="1926586" cy="392245"/>
          </a:xfrm>
          <a:prstGeom prst="rect">
            <a:avLst/>
          </a:prstGeom>
        </p:spPr>
        <p:txBody>
          <a:bodyPr wrap="none">
            <a:spAutoFit/>
          </a:bodyPr>
          <a:lstStyle/>
          <a:p>
            <a:pPr defTabSz="914367">
              <a:defRPr/>
            </a:pPr>
            <a:r>
              <a:rPr lang="en-US" sz="1961" dirty="0">
                <a:solidFill>
                  <a:srgbClr val="505050"/>
                </a:solidFill>
                <a:latin typeface="Segoe UI"/>
              </a:rPr>
              <a:t>Docker Registry</a:t>
            </a:r>
          </a:p>
        </p:txBody>
      </p:sp>
      <p:sp>
        <p:nvSpPr>
          <p:cNvPr id="80" name="Rectangle 79">
            <a:extLst>
              <a:ext uri="{FF2B5EF4-FFF2-40B4-BE49-F238E27FC236}">
                <a16:creationId xmlns:a16="http://schemas.microsoft.com/office/drawing/2014/main" id="{E38F3FEC-369C-4A36-B0B8-01D1FDA0BC2B}"/>
              </a:ext>
            </a:extLst>
          </p:cNvPr>
          <p:cNvSpPr/>
          <p:nvPr/>
        </p:nvSpPr>
        <p:spPr>
          <a:xfrm>
            <a:off x="9415557" y="2761536"/>
            <a:ext cx="1762207" cy="452590"/>
          </a:xfrm>
          <a:prstGeom prst="rect">
            <a:avLst/>
          </a:prstGeom>
        </p:spPr>
        <p:txBody>
          <a:bodyPr wrap="none">
            <a:spAutoFit/>
          </a:bodyPr>
          <a:lstStyle/>
          <a:p>
            <a:pPr defTabSz="914367">
              <a:defRPr/>
            </a:pPr>
            <a:r>
              <a:rPr lang="en-US" sz="2353" dirty="0">
                <a:solidFill>
                  <a:srgbClr val="505050"/>
                </a:solidFill>
                <a:latin typeface="Segoe UI"/>
              </a:rPr>
              <a:t>Docker Hub</a:t>
            </a:r>
          </a:p>
        </p:txBody>
      </p:sp>
      <p:sp>
        <p:nvSpPr>
          <p:cNvPr id="81" name="Rectangle 80">
            <a:extLst>
              <a:ext uri="{FF2B5EF4-FFF2-40B4-BE49-F238E27FC236}">
                <a16:creationId xmlns:a16="http://schemas.microsoft.com/office/drawing/2014/main" id="{9FA63987-DD09-4F53-B80A-F1399B0C960F}"/>
              </a:ext>
            </a:extLst>
          </p:cNvPr>
          <p:cNvSpPr/>
          <p:nvPr/>
        </p:nvSpPr>
        <p:spPr>
          <a:xfrm>
            <a:off x="8576378" y="3174389"/>
            <a:ext cx="2932466" cy="392245"/>
          </a:xfrm>
          <a:prstGeom prst="rect">
            <a:avLst/>
          </a:prstGeom>
        </p:spPr>
        <p:txBody>
          <a:bodyPr wrap="none">
            <a:spAutoFit/>
          </a:bodyPr>
          <a:lstStyle/>
          <a:p>
            <a:pPr defTabSz="914367">
              <a:defRPr/>
            </a:pPr>
            <a:r>
              <a:rPr lang="en-US" sz="1961" dirty="0">
                <a:solidFill>
                  <a:srgbClr val="505050"/>
                </a:solidFill>
                <a:latin typeface="Segoe UI"/>
              </a:rPr>
              <a:t>Azure Container Registry</a:t>
            </a:r>
          </a:p>
        </p:txBody>
      </p:sp>
      <p:sp>
        <p:nvSpPr>
          <p:cNvPr id="82" name="Rectangle 81">
            <a:extLst>
              <a:ext uri="{FF2B5EF4-FFF2-40B4-BE49-F238E27FC236}">
                <a16:creationId xmlns:a16="http://schemas.microsoft.com/office/drawing/2014/main" id="{7D4D6F98-82E9-4938-8A53-D2D1127F3389}"/>
              </a:ext>
            </a:extLst>
          </p:cNvPr>
          <p:cNvSpPr/>
          <p:nvPr/>
        </p:nvSpPr>
        <p:spPr>
          <a:xfrm>
            <a:off x="7326509" y="2191782"/>
            <a:ext cx="1549490" cy="392245"/>
          </a:xfrm>
          <a:prstGeom prst="rect">
            <a:avLst/>
          </a:prstGeom>
        </p:spPr>
        <p:txBody>
          <a:bodyPr wrap="none">
            <a:spAutoFit/>
          </a:bodyPr>
          <a:lstStyle/>
          <a:p>
            <a:pPr defTabSz="914367">
              <a:defRPr/>
            </a:pPr>
            <a:r>
              <a:rPr lang="en-US" sz="1961" dirty="0">
                <a:solidFill>
                  <a:srgbClr val="505050"/>
                </a:solidFill>
                <a:latin typeface="Segoe UI"/>
              </a:rPr>
              <a:t>Docker Host</a:t>
            </a:r>
          </a:p>
        </p:txBody>
      </p:sp>
      <p:sp>
        <p:nvSpPr>
          <p:cNvPr id="83" name="Rectangle 82">
            <a:extLst>
              <a:ext uri="{FF2B5EF4-FFF2-40B4-BE49-F238E27FC236}">
                <a16:creationId xmlns:a16="http://schemas.microsoft.com/office/drawing/2014/main" id="{5FF71278-2F4C-446C-A15D-8D5E53D7502F}"/>
              </a:ext>
            </a:extLst>
          </p:cNvPr>
          <p:cNvSpPr/>
          <p:nvPr/>
        </p:nvSpPr>
        <p:spPr>
          <a:xfrm>
            <a:off x="6243850" y="4566816"/>
            <a:ext cx="3878755" cy="512935"/>
          </a:xfrm>
          <a:prstGeom prst="rect">
            <a:avLst/>
          </a:prstGeom>
        </p:spPr>
        <p:txBody>
          <a:bodyPr wrap="none">
            <a:spAutoFit/>
          </a:bodyPr>
          <a:lstStyle/>
          <a:p>
            <a:pPr defTabSz="914367">
              <a:defRPr/>
            </a:pPr>
            <a:r>
              <a:rPr lang="en-US" sz="2745" dirty="0">
                <a:solidFill>
                  <a:srgbClr val="505050"/>
                </a:solidFill>
                <a:latin typeface="Segoe UI"/>
              </a:rPr>
              <a:t>Azure Container Service</a:t>
            </a:r>
          </a:p>
        </p:txBody>
      </p:sp>
      <p:sp>
        <p:nvSpPr>
          <p:cNvPr id="84" name="Rectangle 83">
            <a:extLst>
              <a:ext uri="{FF2B5EF4-FFF2-40B4-BE49-F238E27FC236}">
                <a16:creationId xmlns:a16="http://schemas.microsoft.com/office/drawing/2014/main" id="{61958F39-1827-4D3E-9DA0-36F87A1B105E}"/>
              </a:ext>
            </a:extLst>
          </p:cNvPr>
          <p:cNvSpPr/>
          <p:nvPr/>
        </p:nvSpPr>
        <p:spPr>
          <a:xfrm>
            <a:off x="6478983" y="4119399"/>
            <a:ext cx="3279514" cy="512935"/>
          </a:xfrm>
          <a:prstGeom prst="rect">
            <a:avLst/>
          </a:prstGeom>
        </p:spPr>
        <p:txBody>
          <a:bodyPr wrap="none">
            <a:spAutoFit/>
          </a:bodyPr>
          <a:lstStyle/>
          <a:p>
            <a:pPr defTabSz="914367">
              <a:defRPr/>
            </a:pPr>
            <a:r>
              <a:rPr lang="en-US" sz="2745" dirty="0">
                <a:solidFill>
                  <a:srgbClr val="505050"/>
                </a:solidFill>
                <a:latin typeface="Segoe UI"/>
              </a:rPr>
              <a:t>Azure Service Fabric</a:t>
            </a:r>
          </a:p>
        </p:txBody>
      </p:sp>
      <p:sp>
        <p:nvSpPr>
          <p:cNvPr id="85" name="Rectangle 84">
            <a:extLst>
              <a:ext uri="{FF2B5EF4-FFF2-40B4-BE49-F238E27FC236}">
                <a16:creationId xmlns:a16="http://schemas.microsoft.com/office/drawing/2014/main" id="{DE8D3307-1BA7-4001-983A-851FC3B79043}"/>
              </a:ext>
            </a:extLst>
          </p:cNvPr>
          <p:cNvSpPr/>
          <p:nvPr/>
        </p:nvSpPr>
        <p:spPr>
          <a:xfrm>
            <a:off x="7213355" y="4999894"/>
            <a:ext cx="1678855" cy="452590"/>
          </a:xfrm>
          <a:prstGeom prst="rect">
            <a:avLst/>
          </a:prstGeom>
        </p:spPr>
        <p:txBody>
          <a:bodyPr wrap="none">
            <a:spAutoFit/>
          </a:bodyPr>
          <a:lstStyle/>
          <a:p>
            <a:pPr defTabSz="914367">
              <a:defRPr/>
            </a:pPr>
            <a:r>
              <a:rPr lang="en-US" sz="2353" dirty="0">
                <a:solidFill>
                  <a:srgbClr val="505050"/>
                </a:solidFill>
                <a:latin typeface="Segoe UI"/>
              </a:rPr>
              <a:t>Kubernetes</a:t>
            </a:r>
          </a:p>
        </p:txBody>
      </p:sp>
      <p:sp>
        <p:nvSpPr>
          <p:cNvPr id="86" name="Rectangle 85">
            <a:extLst>
              <a:ext uri="{FF2B5EF4-FFF2-40B4-BE49-F238E27FC236}">
                <a16:creationId xmlns:a16="http://schemas.microsoft.com/office/drawing/2014/main" id="{94D8E36F-0359-4713-AD7F-7C29483B1785}"/>
              </a:ext>
            </a:extLst>
          </p:cNvPr>
          <p:cNvSpPr/>
          <p:nvPr/>
        </p:nvSpPr>
        <p:spPr>
          <a:xfrm>
            <a:off x="7213354" y="5412466"/>
            <a:ext cx="2092410" cy="452590"/>
          </a:xfrm>
          <a:prstGeom prst="rect">
            <a:avLst/>
          </a:prstGeom>
        </p:spPr>
        <p:txBody>
          <a:bodyPr wrap="none">
            <a:spAutoFit/>
          </a:bodyPr>
          <a:lstStyle/>
          <a:p>
            <a:pPr defTabSz="914367">
              <a:defRPr/>
            </a:pPr>
            <a:r>
              <a:rPr lang="en-US" sz="2353" dirty="0">
                <a:solidFill>
                  <a:srgbClr val="505050"/>
                </a:solidFill>
                <a:latin typeface="Segoe UI"/>
              </a:rPr>
              <a:t>Docker Swarm</a:t>
            </a:r>
          </a:p>
        </p:txBody>
      </p:sp>
      <p:sp>
        <p:nvSpPr>
          <p:cNvPr id="87" name="Rectangle 86">
            <a:extLst>
              <a:ext uri="{FF2B5EF4-FFF2-40B4-BE49-F238E27FC236}">
                <a16:creationId xmlns:a16="http://schemas.microsoft.com/office/drawing/2014/main" id="{5872DD75-88FE-463B-BF09-B4085A79F9FD}"/>
              </a:ext>
            </a:extLst>
          </p:cNvPr>
          <p:cNvSpPr/>
          <p:nvPr/>
        </p:nvSpPr>
        <p:spPr>
          <a:xfrm>
            <a:off x="7213354" y="5819466"/>
            <a:ext cx="2029109" cy="452590"/>
          </a:xfrm>
          <a:prstGeom prst="rect">
            <a:avLst/>
          </a:prstGeom>
        </p:spPr>
        <p:txBody>
          <a:bodyPr wrap="none">
            <a:spAutoFit/>
          </a:bodyPr>
          <a:lstStyle/>
          <a:p>
            <a:pPr defTabSz="914367">
              <a:defRPr/>
            </a:pPr>
            <a:r>
              <a:rPr lang="en-US" sz="2353" dirty="0">
                <a:solidFill>
                  <a:srgbClr val="505050"/>
                </a:solidFill>
                <a:latin typeface="Segoe UI"/>
              </a:rPr>
              <a:t>Mesos DC/OS</a:t>
            </a:r>
          </a:p>
        </p:txBody>
      </p:sp>
      <p:sp>
        <p:nvSpPr>
          <p:cNvPr id="88" name="Rectangle 87">
            <a:extLst>
              <a:ext uri="{FF2B5EF4-FFF2-40B4-BE49-F238E27FC236}">
                <a16:creationId xmlns:a16="http://schemas.microsoft.com/office/drawing/2014/main" id="{897C6055-28CE-4FC1-BBC8-79A009DD47EF}"/>
              </a:ext>
            </a:extLst>
          </p:cNvPr>
          <p:cNvSpPr/>
          <p:nvPr/>
        </p:nvSpPr>
        <p:spPr>
          <a:xfrm>
            <a:off x="5648909" y="1784614"/>
            <a:ext cx="2752813" cy="512935"/>
          </a:xfrm>
          <a:prstGeom prst="rect">
            <a:avLst/>
          </a:prstGeom>
        </p:spPr>
        <p:txBody>
          <a:bodyPr wrap="none">
            <a:spAutoFit/>
          </a:bodyPr>
          <a:lstStyle/>
          <a:p>
            <a:pPr defTabSz="914367">
              <a:defRPr/>
            </a:pPr>
            <a:r>
              <a:rPr lang="en-US" sz="2745" dirty="0">
                <a:solidFill>
                  <a:srgbClr val="505050"/>
                </a:solidFill>
                <a:latin typeface="Segoe UI"/>
              </a:rPr>
              <a:t>Linux Containers</a:t>
            </a:r>
          </a:p>
        </p:txBody>
      </p:sp>
      <p:sp>
        <p:nvSpPr>
          <p:cNvPr id="89" name="Rectangle 88">
            <a:extLst>
              <a:ext uri="{FF2B5EF4-FFF2-40B4-BE49-F238E27FC236}">
                <a16:creationId xmlns:a16="http://schemas.microsoft.com/office/drawing/2014/main" id="{C091B088-B34D-4533-A391-12738CED7431}"/>
              </a:ext>
            </a:extLst>
          </p:cNvPr>
          <p:cNvSpPr/>
          <p:nvPr/>
        </p:nvSpPr>
        <p:spPr>
          <a:xfrm>
            <a:off x="5648907" y="2474897"/>
            <a:ext cx="3467842" cy="512935"/>
          </a:xfrm>
          <a:prstGeom prst="rect">
            <a:avLst/>
          </a:prstGeom>
        </p:spPr>
        <p:txBody>
          <a:bodyPr wrap="none">
            <a:spAutoFit/>
          </a:bodyPr>
          <a:lstStyle/>
          <a:p>
            <a:pPr defTabSz="914367">
              <a:defRPr/>
            </a:pPr>
            <a:r>
              <a:rPr lang="en-US" sz="2745" dirty="0">
                <a:solidFill>
                  <a:srgbClr val="505050"/>
                </a:solidFill>
                <a:latin typeface="Segoe UI"/>
              </a:rPr>
              <a:t>Windows  Containers</a:t>
            </a:r>
          </a:p>
        </p:txBody>
      </p:sp>
      <p:sp>
        <p:nvSpPr>
          <p:cNvPr id="90" name="Rectangle 89">
            <a:extLst>
              <a:ext uri="{FF2B5EF4-FFF2-40B4-BE49-F238E27FC236}">
                <a16:creationId xmlns:a16="http://schemas.microsoft.com/office/drawing/2014/main" id="{24F84F80-EDE5-44AA-9C24-5F6FA75E42B7}"/>
              </a:ext>
            </a:extLst>
          </p:cNvPr>
          <p:cNvSpPr/>
          <p:nvPr/>
        </p:nvSpPr>
        <p:spPr>
          <a:xfrm>
            <a:off x="10122605" y="4782381"/>
            <a:ext cx="1204077" cy="362072"/>
          </a:xfrm>
          <a:prstGeom prst="rect">
            <a:avLst/>
          </a:prstGeom>
        </p:spPr>
        <p:txBody>
          <a:bodyPr wrap="none">
            <a:spAutoFit/>
          </a:bodyPr>
          <a:lstStyle/>
          <a:p>
            <a:pPr defTabSz="914367">
              <a:defRPr/>
            </a:pPr>
            <a:r>
              <a:rPr lang="en-US" sz="1765" dirty="0" err="1">
                <a:solidFill>
                  <a:srgbClr val="505050"/>
                </a:solidFill>
                <a:latin typeface="Segoe UI"/>
              </a:rPr>
              <a:t>RabbitMQ</a:t>
            </a:r>
            <a:endParaRPr lang="en-US" sz="1765" dirty="0">
              <a:solidFill>
                <a:srgbClr val="505050"/>
              </a:solidFill>
              <a:latin typeface="Segoe UI"/>
            </a:endParaRPr>
          </a:p>
        </p:txBody>
      </p:sp>
      <p:sp>
        <p:nvSpPr>
          <p:cNvPr id="91" name="Rectangle 90">
            <a:extLst>
              <a:ext uri="{FF2B5EF4-FFF2-40B4-BE49-F238E27FC236}">
                <a16:creationId xmlns:a16="http://schemas.microsoft.com/office/drawing/2014/main" id="{398864BA-9665-4E27-96F9-EB362E72B18E}"/>
              </a:ext>
            </a:extLst>
          </p:cNvPr>
          <p:cNvSpPr/>
          <p:nvPr/>
        </p:nvSpPr>
        <p:spPr>
          <a:xfrm>
            <a:off x="6085001" y="3297990"/>
            <a:ext cx="2142697" cy="392245"/>
          </a:xfrm>
          <a:prstGeom prst="rect">
            <a:avLst/>
          </a:prstGeom>
        </p:spPr>
        <p:txBody>
          <a:bodyPr wrap="none">
            <a:spAutoFit/>
          </a:bodyPr>
          <a:lstStyle/>
          <a:p>
            <a:pPr defTabSz="914367">
              <a:defRPr/>
            </a:pPr>
            <a:r>
              <a:rPr lang="en-US" sz="1961" dirty="0">
                <a:solidFill>
                  <a:srgbClr val="505050"/>
                </a:solidFill>
                <a:latin typeface="Segoe UI"/>
              </a:rPr>
              <a:t>Azure Service Bus</a:t>
            </a:r>
          </a:p>
        </p:txBody>
      </p:sp>
      <p:sp>
        <p:nvSpPr>
          <p:cNvPr id="92" name="Rectangle 91">
            <a:extLst>
              <a:ext uri="{FF2B5EF4-FFF2-40B4-BE49-F238E27FC236}">
                <a16:creationId xmlns:a16="http://schemas.microsoft.com/office/drawing/2014/main" id="{ED45CDC0-E367-40D4-98C1-B143B961C03F}"/>
              </a:ext>
            </a:extLst>
          </p:cNvPr>
          <p:cNvSpPr/>
          <p:nvPr/>
        </p:nvSpPr>
        <p:spPr>
          <a:xfrm>
            <a:off x="9763207" y="5043628"/>
            <a:ext cx="1417423" cy="362072"/>
          </a:xfrm>
          <a:prstGeom prst="rect">
            <a:avLst/>
          </a:prstGeom>
        </p:spPr>
        <p:txBody>
          <a:bodyPr wrap="none">
            <a:spAutoFit/>
          </a:bodyPr>
          <a:lstStyle/>
          <a:p>
            <a:pPr defTabSz="914367">
              <a:defRPr/>
            </a:pPr>
            <a:r>
              <a:rPr lang="en-US" sz="1765" dirty="0" err="1">
                <a:solidFill>
                  <a:srgbClr val="505050"/>
                </a:solidFill>
                <a:latin typeface="Segoe UI"/>
              </a:rPr>
              <a:t>NServiceBus</a:t>
            </a:r>
            <a:endParaRPr lang="en-US" sz="1765" dirty="0">
              <a:solidFill>
                <a:srgbClr val="505050"/>
              </a:solidFill>
              <a:latin typeface="Segoe UI"/>
            </a:endParaRPr>
          </a:p>
        </p:txBody>
      </p:sp>
      <p:sp>
        <p:nvSpPr>
          <p:cNvPr id="93" name="Rectangle 92">
            <a:extLst>
              <a:ext uri="{FF2B5EF4-FFF2-40B4-BE49-F238E27FC236}">
                <a16:creationId xmlns:a16="http://schemas.microsoft.com/office/drawing/2014/main" id="{CD790AF4-5BB6-4FD7-91DA-2A90A04D271D}"/>
              </a:ext>
            </a:extLst>
          </p:cNvPr>
          <p:cNvSpPr/>
          <p:nvPr/>
        </p:nvSpPr>
        <p:spPr>
          <a:xfrm>
            <a:off x="9708958" y="5327879"/>
            <a:ext cx="1336837" cy="362072"/>
          </a:xfrm>
          <a:prstGeom prst="rect">
            <a:avLst/>
          </a:prstGeom>
        </p:spPr>
        <p:txBody>
          <a:bodyPr wrap="none">
            <a:spAutoFit/>
          </a:bodyPr>
          <a:lstStyle/>
          <a:p>
            <a:pPr defTabSz="914367">
              <a:defRPr/>
            </a:pPr>
            <a:r>
              <a:rPr lang="en-US" sz="1765" dirty="0" err="1">
                <a:solidFill>
                  <a:srgbClr val="505050"/>
                </a:solidFill>
                <a:latin typeface="Segoe UI"/>
              </a:rPr>
              <a:t>MassTransit</a:t>
            </a:r>
            <a:endParaRPr lang="en-US" sz="1765" dirty="0">
              <a:solidFill>
                <a:srgbClr val="505050"/>
              </a:solidFill>
              <a:latin typeface="Segoe UI"/>
            </a:endParaRPr>
          </a:p>
        </p:txBody>
      </p:sp>
      <p:sp>
        <p:nvSpPr>
          <p:cNvPr id="94" name="Rectangle 93">
            <a:extLst>
              <a:ext uri="{FF2B5EF4-FFF2-40B4-BE49-F238E27FC236}">
                <a16:creationId xmlns:a16="http://schemas.microsoft.com/office/drawing/2014/main" id="{7AAE0CCE-050B-47E7-BDC8-638AE89E0249}"/>
              </a:ext>
            </a:extLst>
          </p:cNvPr>
          <p:cNvSpPr/>
          <p:nvPr/>
        </p:nvSpPr>
        <p:spPr>
          <a:xfrm>
            <a:off x="6313980" y="2890990"/>
            <a:ext cx="2365534" cy="392245"/>
          </a:xfrm>
          <a:prstGeom prst="rect">
            <a:avLst/>
          </a:prstGeom>
        </p:spPr>
        <p:txBody>
          <a:bodyPr wrap="none">
            <a:spAutoFit/>
          </a:bodyPr>
          <a:lstStyle/>
          <a:p>
            <a:pPr defTabSz="914367">
              <a:defRPr/>
            </a:pPr>
            <a:r>
              <a:rPr lang="en-US" sz="1961" dirty="0">
                <a:solidFill>
                  <a:srgbClr val="505050"/>
                </a:solidFill>
                <a:latin typeface="Segoe UI"/>
              </a:rPr>
              <a:t>Hyper-V Containers</a:t>
            </a:r>
          </a:p>
        </p:txBody>
      </p:sp>
      <p:sp>
        <p:nvSpPr>
          <p:cNvPr id="95" name="Rectangle 94">
            <a:extLst>
              <a:ext uri="{FF2B5EF4-FFF2-40B4-BE49-F238E27FC236}">
                <a16:creationId xmlns:a16="http://schemas.microsoft.com/office/drawing/2014/main" id="{0E6F2287-719C-4631-9C06-CD07F67289B0}"/>
              </a:ext>
            </a:extLst>
          </p:cNvPr>
          <p:cNvSpPr/>
          <p:nvPr/>
        </p:nvSpPr>
        <p:spPr>
          <a:xfrm>
            <a:off x="9807863" y="5692341"/>
            <a:ext cx="977593" cy="362072"/>
          </a:xfrm>
          <a:prstGeom prst="rect">
            <a:avLst/>
          </a:prstGeom>
        </p:spPr>
        <p:txBody>
          <a:bodyPr wrap="none">
            <a:spAutoFit/>
          </a:bodyPr>
          <a:lstStyle/>
          <a:p>
            <a:pPr defTabSz="914367">
              <a:defRPr/>
            </a:pPr>
            <a:r>
              <a:rPr lang="en-US" sz="1765" dirty="0">
                <a:solidFill>
                  <a:srgbClr val="505050"/>
                </a:solidFill>
                <a:latin typeface="Segoe UI"/>
              </a:rPr>
              <a:t>Brighter</a:t>
            </a:r>
          </a:p>
        </p:txBody>
      </p:sp>
      <p:sp>
        <p:nvSpPr>
          <p:cNvPr id="96" name="Rectangle 95">
            <a:extLst>
              <a:ext uri="{FF2B5EF4-FFF2-40B4-BE49-F238E27FC236}">
                <a16:creationId xmlns:a16="http://schemas.microsoft.com/office/drawing/2014/main" id="{DDF2D886-F17C-42AA-8BAB-DEA2C0AF7B91}"/>
              </a:ext>
            </a:extLst>
          </p:cNvPr>
          <p:cNvSpPr/>
          <p:nvPr/>
        </p:nvSpPr>
        <p:spPr>
          <a:xfrm>
            <a:off x="9741418" y="4111933"/>
            <a:ext cx="1802815" cy="362072"/>
          </a:xfrm>
          <a:prstGeom prst="rect">
            <a:avLst/>
          </a:prstGeom>
        </p:spPr>
        <p:txBody>
          <a:bodyPr wrap="none">
            <a:spAutoFit/>
          </a:bodyPr>
          <a:lstStyle/>
          <a:p>
            <a:pPr defTabSz="914367">
              <a:defRPr/>
            </a:pPr>
            <a:r>
              <a:rPr lang="en-US" sz="1765" dirty="0">
                <a:solidFill>
                  <a:srgbClr val="505050"/>
                </a:solidFill>
                <a:latin typeface="Segoe UI"/>
              </a:rPr>
              <a:t>Stateful Services</a:t>
            </a:r>
          </a:p>
        </p:txBody>
      </p:sp>
      <p:sp>
        <p:nvSpPr>
          <p:cNvPr id="97" name="Rectangle 96">
            <a:extLst>
              <a:ext uri="{FF2B5EF4-FFF2-40B4-BE49-F238E27FC236}">
                <a16:creationId xmlns:a16="http://schemas.microsoft.com/office/drawing/2014/main" id="{A1E76FD9-644C-43B7-B2A6-D6128034969A}"/>
              </a:ext>
            </a:extLst>
          </p:cNvPr>
          <p:cNvSpPr/>
          <p:nvPr/>
        </p:nvSpPr>
        <p:spPr>
          <a:xfrm>
            <a:off x="9741417" y="4340098"/>
            <a:ext cx="815730" cy="362072"/>
          </a:xfrm>
          <a:prstGeom prst="rect">
            <a:avLst/>
          </a:prstGeom>
        </p:spPr>
        <p:txBody>
          <a:bodyPr wrap="none">
            <a:spAutoFit/>
          </a:bodyPr>
          <a:lstStyle/>
          <a:p>
            <a:pPr defTabSz="914367">
              <a:defRPr/>
            </a:pPr>
            <a:r>
              <a:rPr lang="en-US" sz="1765" dirty="0">
                <a:solidFill>
                  <a:srgbClr val="505050"/>
                </a:solidFill>
                <a:latin typeface="Segoe UI"/>
              </a:rPr>
              <a:t>Actors</a:t>
            </a:r>
          </a:p>
        </p:txBody>
      </p:sp>
      <p:sp>
        <p:nvSpPr>
          <p:cNvPr id="98" name="Rectangle 97">
            <a:extLst>
              <a:ext uri="{FF2B5EF4-FFF2-40B4-BE49-F238E27FC236}">
                <a16:creationId xmlns:a16="http://schemas.microsoft.com/office/drawing/2014/main" id="{5B3A3192-558C-4C84-8E80-570720DE19B2}"/>
              </a:ext>
            </a:extLst>
          </p:cNvPr>
          <p:cNvSpPr/>
          <p:nvPr/>
        </p:nvSpPr>
        <p:spPr>
          <a:xfrm>
            <a:off x="6635928" y="3559603"/>
            <a:ext cx="2877589" cy="633625"/>
          </a:xfrm>
          <a:prstGeom prst="rect">
            <a:avLst/>
          </a:prstGeom>
        </p:spPr>
        <p:txBody>
          <a:bodyPr wrap="none">
            <a:spAutoFit/>
          </a:bodyPr>
          <a:lstStyle/>
          <a:p>
            <a:pPr defTabSz="914367">
              <a:defRPr/>
            </a:pPr>
            <a:r>
              <a:rPr lang="en-US" sz="3529" dirty="0">
                <a:solidFill>
                  <a:srgbClr val="505050"/>
                </a:solidFill>
                <a:latin typeface="Segoe UI"/>
              </a:rPr>
              <a:t>Orchestrators</a:t>
            </a:r>
          </a:p>
        </p:txBody>
      </p:sp>
      <p:sp>
        <p:nvSpPr>
          <p:cNvPr id="99" name="Rectangle 98">
            <a:extLst>
              <a:ext uri="{FF2B5EF4-FFF2-40B4-BE49-F238E27FC236}">
                <a16:creationId xmlns:a16="http://schemas.microsoft.com/office/drawing/2014/main" id="{B4914AE0-A2EC-437D-AD4E-3D259862B3D7}"/>
              </a:ext>
            </a:extLst>
          </p:cNvPr>
          <p:cNvSpPr/>
          <p:nvPr/>
        </p:nvSpPr>
        <p:spPr>
          <a:xfrm>
            <a:off x="9571131" y="5938079"/>
            <a:ext cx="704469" cy="392245"/>
          </a:xfrm>
          <a:prstGeom prst="rect">
            <a:avLst/>
          </a:prstGeom>
        </p:spPr>
        <p:txBody>
          <a:bodyPr wrap="none">
            <a:spAutoFit/>
          </a:bodyPr>
          <a:lstStyle/>
          <a:p>
            <a:pPr defTabSz="914367">
              <a:defRPr/>
            </a:pPr>
            <a:r>
              <a:rPr lang="en-US" sz="1961" dirty="0">
                <a:solidFill>
                  <a:srgbClr val="505050"/>
                </a:solidFill>
                <a:latin typeface="Segoe UI"/>
              </a:rPr>
              <a:t>Polly</a:t>
            </a:r>
          </a:p>
        </p:txBody>
      </p:sp>
    </p:spTree>
    <p:extLst>
      <p:ext uri="{BB962C8B-B14F-4D97-AF65-F5344CB8AC3E}">
        <p14:creationId xmlns:p14="http://schemas.microsoft.com/office/powerpoint/2010/main" val="8081752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mpowering world's worker">
            <a:extLst>
              <a:ext uri="{FF2B5EF4-FFF2-40B4-BE49-F238E27FC236}">
                <a16:creationId xmlns:a16="http://schemas.microsoft.com/office/drawing/2014/main" id="{363A0409-6D02-4CC5-A160-757CA09F6567}"/>
              </a:ext>
            </a:extLst>
          </p:cNvPr>
          <p:cNvSpPr>
            <a:spLocks noGrp="1"/>
          </p:cNvSpPr>
          <p:nvPr>
            <p:ph type="title"/>
          </p:nvPr>
        </p:nvSpPr>
        <p:spPr bwMode="auto">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797968" rtl="0" eaLnBrk="1" fontAlgn="base" latinLnBrk="0" hangingPunct="1">
              <a:lnSpc>
                <a:spcPct val="90000"/>
              </a:lnSpc>
              <a:spcBef>
                <a:spcPct val="0"/>
              </a:spcBef>
              <a:spcAft>
                <a:spcPct val="0"/>
              </a:spcAft>
              <a:buClrTx/>
              <a:buSzTx/>
              <a:buFontTx/>
              <a:buNone/>
              <a:tabLst>
                <a:tab pos="920840" algn="l"/>
              </a:tabLst>
              <a:defRPr/>
            </a:pPr>
            <a:r>
              <a:rPr kumimoji="0" lang="en-US" sz="4000" b="0" i="0" u="none" strike="noStrike" kern="1200" cap="none" spc="-40" normalizeH="0" baseline="0" noProof="0" dirty="0">
                <a:ln w="3175">
                  <a:noFill/>
                </a:ln>
                <a:effectLst/>
                <a:uLnTx/>
                <a:uFillTx/>
                <a:latin typeface="Segoe UI Semibold"/>
                <a:ea typeface="+mn-ea"/>
                <a:cs typeface="+mn-cs"/>
              </a:rPr>
              <a:t>Tools</a:t>
            </a:r>
          </a:p>
        </p:txBody>
      </p:sp>
      <p:pic>
        <p:nvPicPr>
          <p:cNvPr id="121" name="Graphic 120">
            <a:extLst>
              <a:ext uri="{FF2B5EF4-FFF2-40B4-BE49-F238E27FC236}">
                <a16:creationId xmlns:a16="http://schemas.microsoft.com/office/drawing/2014/main" id="{7EAB77ED-1A76-4066-97C1-388A0D24882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4081" y="2352676"/>
            <a:ext cx="365760" cy="356692"/>
          </a:xfrm>
          <a:prstGeom prst="rect">
            <a:avLst/>
          </a:prstGeom>
        </p:spPr>
      </p:pic>
      <p:sp>
        <p:nvSpPr>
          <p:cNvPr id="91" name="Rectangle 90">
            <a:extLst>
              <a:ext uri="{FF2B5EF4-FFF2-40B4-BE49-F238E27FC236}">
                <a16:creationId xmlns:a16="http://schemas.microsoft.com/office/drawing/2014/main" id="{1480EB97-897D-4D71-9430-B599F225606E}"/>
              </a:ext>
            </a:extLst>
          </p:cNvPr>
          <p:cNvSpPr/>
          <p:nvPr/>
        </p:nvSpPr>
        <p:spPr bwMode="auto">
          <a:xfrm>
            <a:off x="8420428" y="3026910"/>
            <a:ext cx="2827328" cy="801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2000" b="0" i="0" u="none" strike="noStrike" kern="1200" cap="none" spc="-40" normalizeH="0" baseline="0" noProof="0" dirty="0">
                <a:ln>
                  <a:noFill/>
                </a:ln>
                <a:solidFill>
                  <a:schemeClr val="tx1"/>
                </a:solidFill>
                <a:effectLst/>
                <a:uLnTx/>
                <a:uFillTx/>
                <a:latin typeface="Segoe UI Semibold"/>
                <a:ea typeface="+mn-ea"/>
                <a:cs typeface="+mn-cs"/>
              </a:rPr>
              <a:t>Visual Studio</a:t>
            </a:r>
          </a:p>
        </p:txBody>
      </p:sp>
      <p:sp>
        <p:nvSpPr>
          <p:cNvPr id="23" name="Rectangle 22">
            <a:extLst>
              <a:ext uri="{FF2B5EF4-FFF2-40B4-BE49-F238E27FC236}">
                <a16:creationId xmlns:a16="http://schemas.microsoft.com/office/drawing/2014/main" id="{E1FC8308-A702-42FE-B82F-689C9CF3C7F6}"/>
              </a:ext>
            </a:extLst>
          </p:cNvPr>
          <p:cNvSpPr/>
          <p:nvPr/>
        </p:nvSpPr>
        <p:spPr bwMode="auto">
          <a:xfrm>
            <a:off x="8420428" y="2130520"/>
            <a:ext cx="2827328" cy="801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2000" b="0" i="0" u="none" strike="noStrike" kern="1200" cap="none" spc="-40" normalizeH="0" baseline="0" noProof="0" dirty="0">
                <a:ln>
                  <a:noFill/>
                </a:ln>
                <a:solidFill>
                  <a:schemeClr val="tx1"/>
                </a:solidFill>
                <a:effectLst/>
                <a:uLnTx/>
                <a:uFillTx/>
                <a:latin typeface="Segoe UI Semibold"/>
                <a:ea typeface="+mn-ea"/>
                <a:cs typeface="+mn-cs"/>
              </a:rPr>
              <a:t>GitHub</a:t>
            </a:r>
          </a:p>
        </p:txBody>
      </p:sp>
      <p:sp>
        <p:nvSpPr>
          <p:cNvPr id="37" name="Rectangle 36">
            <a:extLst>
              <a:ext uri="{FF2B5EF4-FFF2-40B4-BE49-F238E27FC236}">
                <a16:creationId xmlns:a16="http://schemas.microsoft.com/office/drawing/2014/main" id="{9C011FA7-A8A2-41B2-BE00-B9AE137EA675}"/>
              </a:ext>
            </a:extLst>
          </p:cNvPr>
          <p:cNvSpPr/>
          <p:nvPr/>
        </p:nvSpPr>
        <p:spPr bwMode="auto">
          <a:xfrm>
            <a:off x="8420428" y="3919632"/>
            <a:ext cx="2827328" cy="804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2000" b="0" i="0" u="none" strike="noStrike" kern="1200" cap="none" spc="-40" normalizeH="0" baseline="0" noProof="0" dirty="0">
                <a:ln>
                  <a:noFill/>
                </a:ln>
                <a:solidFill>
                  <a:schemeClr val="tx1"/>
                </a:solidFill>
                <a:effectLst/>
                <a:uLnTx/>
                <a:uFillTx/>
                <a:latin typeface="Segoe UI Semibold"/>
                <a:ea typeface="+mn-ea"/>
                <a:cs typeface="+mn-cs"/>
              </a:rPr>
              <a:t>Visual Studio Code</a:t>
            </a:r>
          </a:p>
        </p:txBody>
      </p:sp>
      <p:grpSp>
        <p:nvGrpSpPr>
          <p:cNvPr id="54" name="Group 53">
            <a:extLst>
              <a:ext uri="{FF2B5EF4-FFF2-40B4-BE49-F238E27FC236}">
                <a16:creationId xmlns:a16="http://schemas.microsoft.com/office/drawing/2014/main" id="{D0CDF7A7-D73C-4850-8268-5D3F90E1BFB3}"/>
              </a:ext>
              <a:ext uri="{C183D7F6-B498-43B3-948B-1728B52AA6E4}">
                <adec:decorative xmlns:adec="http://schemas.microsoft.com/office/drawing/2017/decorative" val="1"/>
              </a:ext>
            </a:extLst>
          </p:cNvPr>
          <p:cNvGrpSpPr/>
          <p:nvPr/>
        </p:nvGrpSpPr>
        <p:grpSpPr>
          <a:xfrm>
            <a:off x="7071670" y="1235074"/>
            <a:ext cx="226711" cy="4384676"/>
            <a:chOff x="7071670" y="1235074"/>
            <a:chExt cx="226711" cy="4384676"/>
          </a:xfrm>
        </p:grpSpPr>
        <p:cxnSp>
          <p:nvCxnSpPr>
            <p:cNvPr id="55" name="Straight Connector 54">
              <a:extLst>
                <a:ext uri="{FF2B5EF4-FFF2-40B4-BE49-F238E27FC236}">
                  <a16:creationId xmlns:a16="http://schemas.microsoft.com/office/drawing/2014/main" id="{65AED90C-9B02-41F5-9CFA-D8BD34DA063E}"/>
                </a:ext>
                <a:ext uri="{C183D7F6-B498-43B3-948B-1728B52AA6E4}">
                  <adec:decorative xmlns:adec="http://schemas.microsoft.com/office/drawing/2017/decorative" val="1"/>
                </a:ext>
              </a:extLst>
            </p:cNvPr>
            <p:cNvCxnSpPr/>
            <p:nvPr/>
          </p:nvCxnSpPr>
          <p:spPr>
            <a:xfrm>
              <a:off x="7071670" y="1235074"/>
              <a:ext cx="226711" cy="0"/>
            </a:xfrm>
            <a:prstGeom prst="line">
              <a:avLst/>
            </a:prstGeom>
            <a:ln w="15875">
              <a:solidFill>
                <a:schemeClr val="tx2"/>
              </a:solidFill>
              <a:headEnd type="none" w="lg" len="med"/>
              <a:tailEnd type="none" w="lg"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B2F3050-EFF5-4B6B-987F-4C0AC211C195}"/>
                </a:ext>
                <a:ext uri="{C183D7F6-B498-43B3-948B-1728B52AA6E4}">
                  <adec:decorative xmlns:adec="http://schemas.microsoft.com/office/drawing/2017/decorative" val="1"/>
                </a:ext>
              </a:extLst>
            </p:cNvPr>
            <p:cNvCxnSpPr/>
            <p:nvPr/>
          </p:nvCxnSpPr>
          <p:spPr>
            <a:xfrm>
              <a:off x="7071670" y="5619750"/>
              <a:ext cx="226711" cy="0"/>
            </a:xfrm>
            <a:prstGeom prst="line">
              <a:avLst/>
            </a:prstGeom>
            <a:ln w="15875">
              <a:solidFill>
                <a:schemeClr val="tx2"/>
              </a:solidFill>
              <a:headEnd type="none" w="lg" len="med"/>
              <a:tailEnd type="none" w="lg"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8BF4B8D-C2F1-4D55-A427-CDCF74E4B8AF}"/>
                </a:ext>
                <a:ext uri="{C183D7F6-B498-43B3-948B-1728B52AA6E4}">
                  <adec:decorative xmlns:adec="http://schemas.microsoft.com/office/drawing/2017/decorative" val="1"/>
                </a:ext>
              </a:extLst>
            </p:cNvPr>
            <p:cNvCxnSpPr>
              <a:cxnSpLocks/>
            </p:cNvCxnSpPr>
            <p:nvPr/>
          </p:nvCxnSpPr>
          <p:spPr>
            <a:xfrm>
              <a:off x="7185025" y="1235074"/>
              <a:ext cx="0" cy="4384676"/>
            </a:xfrm>
            <a:prstGeom prst="line">
              <a:avLst/>
            </a:prstGeom>
            <a:ln w="15875">
              <a:solidFill>
                <a:schemeClr val="tx2"/>
              </a:solidFill>
              <a:headEnd type="none" w="lg" len="med"/>
              <a:tailEnd type="none" w="lg"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DF9C213-0131-40BF-A266-4433CB7420D9}"/>
              </a:ext>
              <a:ext uri="{C183D7F6-B498-43B3-948B-1728B52AA6E4}">
                <adec:decorative xmlns:adec="http://schemas.microsoft.com/office/drawing/2017/decorative" val="1"/>
              </a:ext>
            </a:extLst>
          </p:cNvPr>
          <p:cNvGrpSpPr/>
          <p:nvPr/>
        </p:nvGrpSpPr>
        <p:grpSpPr>
          <a:xfrm>
            <a:off x="6852370" y="3094758"/>
            <a:ext cx="665309" cy="665309"/>
            <a:chOff x="6852370" y="3094758"/>
            <a:chExt cx="665309" cy="665309"/>
          </a:xfrm>
        </p:grpSpPr>
        <p:sp>
          <p:nvSpPr>
            <p:cNvPr id="97" name="Oval 96">
              <a:extLst>
                <a:ext uri="{FF2B5EF4-FFF2-40B4-BE49-F238E27FC236}">
                  <a16:creationId xmlns:a16="http://schemas.microsoft.com/office/drawing/2014/main" id="{28ACA7AF-9F5E-4D4F-87EB-F7306713C870}"/>
                </a:ext>
                <a:ext uri="{C183D7F6-B498-43B3-948B-1728B52AA6E4}">
                  <adec:decorative xmlns:adec="http://schemas.microsoft.com/office/drawing/2017/decorative" val="1"/>
                </a:ext>
              </a:extLst>
            </p:cNvPr>
            <p:cNvSpPr/>
            <p:nvPr/>
          </p:nvSpPr>
          <p:spPr bwMode="auto">
            <a:xfrm>
              <a:off x="6852370" y="3094758"/>
              <a:ext cx="665309" cy="665309"/>
            </a:xfrm>
            <a:prstGeom prst="ellipse">
              <a:avLst/>
            </a:pr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7" name="Graphic 431" descr="virtual network, Azure CLI, code">
              <a:extLst>
                <a:ext uri="{FF2B5EF4-FFF2-40B4-BE49-F238E27FC236}">
                  <a16:creationId xmlns:a16="http://schemas.microsoft.com/office/drawing/2014/main" id="{DD5D76CA-5476-4A5D-9265-7FE48B0C690C}"/>
                </a:ext>
              </a:extLst>
            </p:cNvPr>
            <p:cNvGrpSpPr/>
            <p:nvPr/>
          </p:nvGrpSpPr>
          <p:grpSpPr>
            <a:xfrm>
              <a:off x="6958319" y="3200707"/>
              <a:ext cx="453410" cy="453410"/>
              <a:chOff x="4441245" y="3002053"/>
              <a:chExt cx="498751" cy="498751"/>
            </a:xfrm>
          </p:grpSpPr>
          <p:sp>
            <p:nvSpPr>
              <p:cNvPr id="29" name="Freeform: Shape 28">
                <a:extLst>
                  <a:ext uri="{FF2B5EF4-FFF2-40B4-BE49-F238E27FC236}">
                    <a16:creationId xmlns:a16="http://schemas.microsoft.com/office/drawing/2014/main" id="{138647FA-C199-4590-A6AD-7D1E8D4FBA8E}"/>
                  </a:ext>
                  <a:ext uri="{C183D7F6-B498-43B3-948B-1728B52AA6E4}">
                    <adec:decorative xmlns:adec="http://schemas.microsoft.com/office/drawing/2017/decorative" val="1"/>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chemeClr val="accent2"/>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33783740-1740-4FB5-8EFE-30A9B66E152A}"/>
                  </a:ext>
                  <a:ext uri="{C183D7F6-B498-43B3-948B-1728B52AA6E4}">
                    <adec:decorative xmlns:adec="http://schemas.microsoft.com/office/drawing/2017/decorative" val="1"/>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F45C65E9-D0D5-42E1-BB96-80277E1CC315}"/>
                  </a:ext>
                  <a:ext uri="{C183D7F6-B498-43B3-948B-1728B52AA6E4}">
                    <adec:decorative xmlns:adec="http://schemas.microsoft.com/office/drawing/2017/decorative" val="1"/>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chemeClr val="accent2"/>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8" name="Graphic 27">
            <a:extLst>
              <a:ext uri="{FF2B5EF4-FFF2-40B4-BE49-F238E27FC236}">
                <a16:creationId xmlns:a16="http://schemas.microsoft.com/office/drawing/2014/main" id="{9DBC44E6-4857-43CF-AF7B-C55F6E88C63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5693" y="3275960"/>
            <a:ext cx="301753" cy="301753"/>
          </a:xfrm>
          <a:prstGeom prst="rect">
            <a:avLst/>
          </a:prstGeom>
        </p:spPr>
      </p:pic>
      <p:pic>
        <p:nvPicPr>
          <p:cNvPr id="32" name="Picture 4">
            <a:extLst>
              <a:ext uri="{FF2B5EF4-FFF2-40B4-BE49-F238E27FC236}">
                <a16:creationId xmlns:a16="http://schemas.microsoft.com/office/drawing/2014/main" id="{2430AD4F-C341-45B9-BF6D-248D0CA7FD83}"/>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693" y="4171092"/>
            <a:ext cx="301753" cy="30175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7F14AEC-272D-465E-B4BE-5109E52E4FF7}"/>
              </a:ext>
            </a:extLst>
          </p:cNvPr>
          <p:cNvSpPr/>
          <p:nvPr/>
        </p:nvSpPr>
        <p:spPr bwMode="auto">
          <a:xfrm>
            <a:off x="8420428" y="4724304"/>
            <a:ext cx="2827328" cy="801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2000" b="0" i="0" u="none" strike="noStrike" kern="1200" cap="none" spc="-40" normalizeH="0" baseline="0" noProof="0" dirty="0">
                <a:ln>
                  <a:noFill/>
                </a:ln>
                <a:solidFill>
                  <a:schemeClr val="tx1"/>
                </a:solidFill>
                <a:effectLst/>
                <a:uLnTx/>
                <a:uFillTx/>
                <a:latin typeface="Segoe UI Semibold"/>
                <a:ea typeface="+mn-ea"/>
                <a:cs typeface="+mn-cs"/>
              </a:rPr>
              <a:t>Visual Studio Online</a:t>
            </a:r>
          </a:p>
        </p:txBody>
      </p:sp>
      <p:pic>
        <p:nvPicPr>
          <p:cNvPr id="20" name="Graphic 27">
            <a:extLst>
              <a:ext uri="{FF2B5EF4-FFF2-40B4-BE49-F238E27FC236}">
                <a16:creationId xmlns:a16="http://schemas.microsoft.com/office/drawing/2014/main" id="{1354BB71-C37A-494B-8F61-14722EE93CC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5693" y="4973354"/>
            <a:ext cx="301753" cy="301753"/>
          </a:xfrm>
          <a:prstGeom prst="rect">
            <a:avLst/>
          </a:prstGeom>
        </p:spPr>
      </p:pic>
    </p:spTree>
    <p:extLst>
      <p:ext uri="{BB962C8B-B14F-4D97-AF65-F5344CB8AC3E}">
        <p14:creationId xmlns:p14="http://schemas.microsoft.com/office/powerpoint/2010/main" val="3701646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outHorizontal)">
                                      <p:cBhvr>
                                        <p:cTn id="7" dur="600"/>
                                        <p:tgtEl>
                                          <p:spTgt spid="5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42" presetClass="path" presetSubtype="0" decel="100000" fill="hold" grpId="1" nodeType="withEffect">
                                  <p:stCondLst>
                                    <p:cond delay="100"/>
                                  </p:stCondLst>
                                  <p:childTnLst>
                                    <p:animMotion origin="layout" path="M -8.33333E-7 0 L -8.33333E-7 0.03542 " pathEditMode="relative" rAng="0" ptsTypes="AA">
                                      <p:cBhvr>
                                        <p:cTn id="12" dur="700" spd="-100000" fill="hold"/>
                                        <p:tgtEl>
                                          <p:spTgt spid="25"/>
                                        </p:tgtEl>
                                        <p:attrNameLst>
                                          <p:attrName>ppt_x</p:attrName>
                                          <p:attrName>ppt_y</p:attrName>
                                        </p:attrNameLst>
                                      </p:cBhvr>
                                      <p:rCtr x="0" y="1759"/>
                                    </p:animMotion>
                                  </p:childTnLst>
                                </p:cTn>
                              </p:par>
                              <p:par>
                                <p:cTn id="13" presetID="10" presetClass="entr" presetSubtype="0" fill="hold" nodeType="withEffect">
                                  <p:stCondLst>
                                    <p:cond delay="1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decel="100000" fill="hold" nodeType="withEffect">
                                  <p:stCondLst>
                                    <p:cond delay="100"/>
                                  </p:stCondLst>
                                  <p:childTnLst>
                                    <p:animMotion origin="layout" path="M -4.375E-6 0 L -4.375E-6 0.03542 " pathEditMode="relative" rAng="0" ptsTypes="AA">
                                      <p:cBhvr>
                                        <p:cTn id="17" dur="700" spd="-100000" fill="hold"/>
                                        <p:tgtEl>
                                          <p:spTgt spid="2"/>
                                        </p:tgtEl>
                                        <p:attrNameLst>
                                          <p:attrName>ppt_x</p:attrName>
                                          <p:attrName>ppt_y</p:attrName>
                                        </p:attrNameLst>
                                      </p:cBhvr>
                                      <p:rCtr x="0" y="1759"/>
                                    </p:animMotion>
                                  </p:childTnLst>
                                </p:cTn>
                              </p:par>
                              <p:par>
                                <p:cTn id="18" presetID="10" presetClass="entr" presetSubtype="0" fill="hold" nodeType="withEffect">
                                  <p:stCondLst>
                                    <p:cond delay="20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par>
                                <p:cTn id="21" presetID="42" presetClass="path" presetSubtype="0" decel="100000" fill="hold" nodeType="withEffect">
                                  <p:stCondLst>
                                    <p:cond delay="200"/>
                                  </p:stCondLst>
                                  <p:childTnLst>
                                    <p:animMotion origin="layout" path="M 2.29167E-6 -1.48148E-6 L 2.29167E-6 0.03542 " pathEditMode="relative" rAng="0" ptsTypes="AA">
                                      <p:cBhvr>
                                        <p:cTn id="22" dur="700" spd="-100000" fill="hold"/>
                                        <p:tgtEl>
                                          <p:spTgt spid="121"/>
                                        </p:tgtEl>
                                        <p:attrNameLst>
                                          <p:attrName>ppt_x</p:attrName>
                                          <p:attrName>ppt_y</p:attrName>
                                        </p:attrNameLst>
                                      </p:cBhvr>
                                      <p:rCtr x="0" y="1759"/>
                                    </p:animMotion>
                                  </p:childTnLst>
                                </p:cTn>
                              </p:par>
                              <p:par>
                                <p:cTn id="23" presetID="10" presetClass="entr" presetSubtype="0" fill="hold" grpId="0" nodeType="withEffect">
                                  <p:stCondLst>
                                    <p:cond delay="300"/>
                                  </p:stCondLst>
                                  <p:childTnLst>
                                    <p:set>
                                      <p:cBhvr>
                                        <p:cTn id="24" dur="1" fill="hold">
                                          <p:stCondLst>
                                            <p:cond delay="0"/>
                                          </p:stCondLst>
                                        </p:cTn>
                                        <p:tgtEl>
                                          <p:spTgt spid="91"/>
                                        </p:tgtEl>
                                        <p:attrNameLst>
                                          <p:attrName>style.visibility</p:attrName>
                                        </p:attrNameLst>
                                      </p:cBhvr>
                                      <p:to>
                                        <p:strVal val="visible"/>
                                      </p:to>
                                    </p:set>
                                    <p:animEffect transition="in" filter="fade">
                                      <p:cBhvr>
                                        <p:cTn id="25" dur="500"/>
                                        <p:tgtEl>
                                          <p:spTgt spid="91"/>
                                        </p:tgtEl>
                                      </p:cBhvr>
                                    </p:animEffect>
                                  </p:childTnLst>
                                </p:cTn>
                              </p:par>
                              <p:par>
                                <p:cTn id="26" presetID="42" presetClass="path" presetSubtype="0" decel="100000" fill="hold" grpId="1" nodeType="withEffect">
                                  <p:stCondLst>
                                    <p:cond delay="300"/>
                                  </p:stCondLst>
                                  <p:childTnLst>
                                    <p:animMotion origin="layout" path="M -4.16667E-7 1.48148E-6 L -4.16667E-7 0.03542 " pathEditMode="relative" rAng="0" ptsTypes="AA">
                                      <p:cBhvr>
                                        <p:cTn id="27" dur="700" spd="-100000" fill="hold"/>
                                        <p:tgtEl>
                                          <p:spTgt spid="91"/>
                                        </p:tgtEl>
                                        <p:attrNameLst>
                                          <p:attrName>ppt_x</p:attrName>
                                          <p:attrName>ppt_y</p:attrName>
                                        </p:attrNameLst>
                                      </p:cBhvr>
                                      <p:rCtr x="0" y="1759"/>
                                    </p:animMotion>
                                  </p:childTnLst>
                                </p:cTn>
                              </p:par>
                              <p:par>
                                <p:cTn id="28" presetID="10" presetClass="entr" presetSubtype="0" fill="hold"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nodeType="withEffect">
                                  <p:stCondLst>
                                    <p:cond delay="300"/>
                                  </p:stCondLst>
                                  <p:childTnLst>
                                    <p:animMotion origin="layout" path="M 2.29167E-6 1.48148E-6 L 2.29167E-6 0.03542 " pathEditMode="relative" rAng="0" ptsTypes="AA">
                                      <p:cBhvr>
                                        <p:cTn id="32" dur="700" spd="-100000" fill="hold"/>
                                        <p:tgtEl>
                                          <p:spTgt spid="28"/>
                                        </p:tgtEl>
                                        <p:attrNameLst>
                                          <p:attrName>ppt_x</p:attrName>
                                          <p:attrName>ppt_y</p:attrName>
                                        </p:attrNameLst>
                                      </p:cBhvr>
                                      <p:rCtr x="0" y="1759"/>
                                    </p:animMotion>
                                  </p:childTnLst>
                                </p:cTn>
                              </p:par>
                              <p:par>
                                <p:cTn id="33" presetID="10" presetClass="entr" presetSubtype="0" fill="hold" nodeType="withEffect">
                                  <p:stCondLst>
                                    <p:cond delay="4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42" presetClass="path" presetSubtype="0" decel="100000" fill="hold" nodeType="withEffect">
                                  <p:stCondLst>
                                    <p:cond delay="400"/>
                                  </p:stCondLst>
                                  <p:childTnLst>
                                    <p:animMotion origin="layout" path="M 2.29167E-6 -2.59259E-6 L 2.29167E-6 0.03542 " pathEditMode="relative" rAng="0" ptsTypes="AA">
                                      <p:cBhvr>
                                        <p:cTn id="37" dur="700" spd="-100000" fill="hold"/>
                                        <p:tgtEl>
                                          <p:spTgt spid="32"/>
                                        </p:tgtEl>
                                        <p:attrNameLst>
                                          <p:attrName>ppt_x</p:attrName>
                                          <p:attrName>ppt_y</p:attrName>
                                        </p:attrNameLst>
                                      </p:cBhvr>
                                      <p:rCtr x="0" y="1759"/>
                                    </p:animMotion>
                                  </p:childTnLst>
                                </p:cTn>
                              </p:par>
                              <p:par>
                                <p:cTn id="38" presetID="10" presetClass="entr" presetSubtype="0" fill="hold" grpId="0" nodeType="withEffect">
                                  <p:stCondLst>
                                    <p:cond delay="2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42" presetClass="path" presetSubtype="0" decel="100000" fill="hold" grpId="1" nodeType="withEffect">
                                  <p:stCondLst>
                                    <p:cond delay="200"/>
                                  </p:stCondLst>
                                  <p:childTnLst>
                                    <p:animMotion origin="layout" path="M -4.16667E-7 1.48148E-6 L -4.16667E-7 0.03542 " pathEditMode="relative" rAng="0" ptsTypes="AA">
                                      <p:cBhvr>
                                        <p:cTn id="42" dur="700" spd="-100000" fill="hold"/>
                                        <p:tgtEl>
                                          <p:spTgt spid="23"/>
                                        </p:tgtEl>
                                        <p:attrNameLst>
                                          <p:attrName>ppt_x</p:attrName>
                                          <p:attrName>ppt_y</p:attrName>
                                        </p:attrNameLst>
                                      </p:cBhvr>
                                      <p:rCtr x="0" y="1759"/>
                                    </p:animMotion>
                                  </p:childTnLst>
                                </p:cTn>
                              </p:par>
                              <p:par>
                                <p:cTn id="43" presetID="10" presetClass="entr" presetSubtype="0" fill="hold" grpId="0" nodeType="withEffect">
                                  <p:stCondLst>
                                    <p:cond delay="40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400"/>
                                  </p:stCondLst>
                                  <p:childTnLst>
                                    <p:animMotion origin="layout" path="M -4.16667E-7 1.48148E-6 L -4.16667E-7 0.03542 " pathEditMode="relative" rAng="0" ptsTypes="AA">
                                      <p:cBhvr>
                                        <p:cTn id="47" dur="700" spd="-100000" fill="hold"/>
                                        <p:tgtEl>
                                          <p:spTgt spid="37"/>
                                        </p:tgtEl>
                                        <p:attrNameLst>
                                          <p:attrName>ppt_x</p:attrName>
                                          <p:attrName>ppt_y</p:attrName>
                                        </p:attrNameLst>
                                      </p:cBhvr>
                                      <p:rCtr x="0" y="1759"/>
                                    </p:animMotion>
                                  </p:childTnLst>
                                </p:cTn>
                              </p:par>
                              <p:par>
                                <p:cTn id="48" presetID="10" presetClass="entr" presetSubtype="0" fill="hold" grpId="0" nodeType="withEffect">
                                  <p:stCondLst>
                                    <p:cond delay="3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42" presetClass="path" presetSubtype="0" decel="100000" fill="hold" grpId="1" nodeType="withEffect">
                                  <p:stCondLst>
                                    <p:cond delay="300"/>
                                  </p:stCondLst>
                                  <p:childTnLst>
                                    <p:animMotion origin="layout" path="M -4.16667E-7 -2.22222E-6 L -4.16667E-7 0.03542 " pathEditMode="relative" rAng="0" ptsTypes="AA">
                                      <p:cBhvr>
                                        <p:cTn id="52" dur="700" spd="-100000" fill="hold"/>
                                        <p:tgtEl>
                                          <p:spTgt spid="19"/>
                                        </p:tgtEl>
                                        <p:attrNameLst>
                                          <p:attrName>ppt_x</p:attrName>
                                          <p:attrName>ppt_y</p:attrName>
                                        </p:attrNameLst>
                                      </p:cBhvr>
                                      <p:rCtr x="0" y="1759"/>
                                    </p:animMotion>
                                  </p:childTnLst>
                                </p:cTn>
                              </p:par>
                              <p:par>
                                <p:cTn id="53" presetID="10" presetClass="entr" presetSubtype="0" fill="hold" nodeType="withEffect">
                                  <p:stCondLst>
                                    <p:cond delay="3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42" presetClass="path" presetSubtype="0" decel="100000" fill="hold" nodeType="withEffect">
                                  <p:stCondLst>
                                    <p:cond delay="300"/>
                                  </p:stCondLst>
                                  <p:childTnLst>
                                    <p:animMotion origin="layout" path="M 2.29167E-6 -2.22222E-6 L 2.29167E-6 0.03542 " pathEditMode="relative" rAng="0" ptsTypes="AA">
                                      <p:cBhvr>
                                        <p:cTn id="57"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91" grpId="0"/>
      <p:bldP spid="91" grpId="1"/>
      <p:bldP spid="23" grpId="0"/>
      <p:bldP spid="23" grpId="1"/>
      <p:bldP spid="37" grpId="0"/>
      <p:bldP spid="37" grpId="1"/>
      <p:bldP spid="19" grpId="0"/>
      <p:bldP spid="1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D2C9A96D-E0B3-44DC-9D42-655418C876BD}"/>
              </a:ext>
            </a:extLst>
          </p:cNvPr>
          <p:cNvSpPr txBox="1">
            <a:spLocks noGrp="1"/>
          </p:cNvSpPr>
          <p:nvPr>
            <p:ph type="title" idx="4294967295"/>
          </p:nvPr>
        </p:nvSpPr>
        <p:spPr>
          <a:xfrm>
            <a:off x="586740" y="1941280"/>
            <a:ext cx="4097994"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Visual Studio 2019 </a:t>
            </a:r>
          </a:p>
        </p:txBody>
      </p:sp>
      <p:sp>
        <p:nvSpPr>
          <p:cNvPr id="7" name="Rectangle: Rounded Corners 6">
            <a:extLst>
              <a:ext uri="{FF2B5EF4-FFF2-40B4-BE49-F238E27FC236}">
                <a16:creationId xmlns:a16="http://schemas.microsoft.com/office/drawing/2014/main" id="{931A0DC2-094B-4330-9A74-B56209B29AE3}"/>
              </a:ext>
            </a:extLst>
          </p:cNvPr>
          <p:cNvSpPr/>
          <p:nvPr/>
        </p:nvSpPr>
        <p:spPr bwMode="auto">
          <a:xfrm>
            <a:off x="616438" y="1235194"/>
            <a:ext cx="1023614" cy="369332"/>
          </a:xfrm>
          <a:prstGeom prst="roundRect">
            <a:avLst>
              <a:gd name="adj" fmla="val 0"/>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00" normalizeH="0" baseline="0" noProof="0" dirty="0">
                <a:ln>
                  <a:noFill/>
                </a:ln>
                <a:solidFill>
                  <a:schemeClr val="tx1"/>
                </a:solidFill>
                <a:effectLst/>
                <a:uLnTx/>
                <a:uFillTx/>
                <a:latin typeface="Segoe UI"/>
                <a:ea typeface="+mn-ea"/>
                <a:cs typeface="Segoe UI" pitchFamily="34" charset="0"/>
              </a:rPr>
              <a:t>RELEASED</a:t>
            </a:r>
          </a:p>
        </p:txBody>
      </p:sp>
      <p:sp>
        <p:nvSpPr>
          <p:cNvPr id="9" name="Text Placeholder 4">
            <a:extLst>
              <a:ext uri="{FF2B5EF4-FFF2-40B4-BE49-F238E27FC236}">
                <a16:creationId xmlns:a16="http://schemas.microsoft.com/office/drawing/2014/main" id="{A58D2CAE-A474-49B9-B0E9-4114C3406B9A}"/>
              </a:ext>
            </a:extLst>
          </p:cNvPr>
          <p:cNvSpPr txBox="1">
            <a:spLocks/>
          </p:cNvSpPr>
          <p:nvPr/>
        </p:nvSpPr>
        <p:spPr>
          <a:xfrm>
            <a:off x="489965" y="2789965"/>
            <a:ext cx="4925315" cy="256092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Edit productively with </a:t>
            </a:r>
            <a:r>
              <a:rPr kumimoji="0" lang="en-US" sz="2000" b="0" i="0" u="none" strike="noStrike" kern="1200" cap="none" spc="0" normalizeH="0" baseline="0" noProof="0" dirty="0" err="1">
                <a:ln>
                  <a:noFill/>
                </a:ln>
                <a:solidFill>
                  <a:schemeClr val="tx1"/>
                </a:solidFill>
                <a:effectLst/>
                <a:uLnTx/>
                <a:uFillTx/>
                <a:latin typeface="Segoe UI"/>
                <a:ea typeface="+mn-ea"/>
                <a:cs typeface="Segoe UI Semilight" panose="020B0402040204020203" pitchFamily="34" charset="0"/>
              </a:rPr>
              <a:t>IntelliCode</a:t>
            </a: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 </a:t>
            </a:r>
            <a:b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and additional </a:t>
            </a:r>
            <a:r>
              <a:rPr kumimoji="0" lang="en-US" sz="2000" b="0" i="0" u="none" strike="noStrike" kern="1200" cap="none" spc="0" normalizeH="0" baseline="0" noProof="0" dirty="0" err="1">
                <a:ln>
                  <a:noFill/>
                </a:ln>
                <a:solidFill>
                  <a:schemeClr val="tx1"/>
                </a:solidFill>
                <a:effectLst/>
                <a:uLnTx/>
                <a:uFillTx/>
                <a:latin typeface="Segoe UI"/>
                <a:ea typeface="+mn-ea"/>
                <a:cs typeface="Segoe UI Semilight" panose="020B0402040204020203" pitchFamily="34" charset="0"/>
              </a:rPr>
              <a:t>refactorings</a:t>
            </a: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   </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Collaborate with Live Share </a:t>
            </a:r>
            <a:b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and GitHub integration</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Improve code quality with historical debugging and live unit testing</a:t>
            </a:r>
          </a:p>
        </p:txBody>
      </p:sp>
      <p:pic>
        <p:nvPicPr>
          <p:cNvPr id="11" name="Picture 10">
            <a:extLst>
              <a:ext uri="{FF2B5EF4-FFF2-40B4-BE49-F238E27FC236}">
                <a16:creationId xmlns:a16="http://schemas.microsoft.com/office/drawing/2014/main" id="{9AA2A808-D5CA-4E1F-AE7A-1536B2085F1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sp>
        <p:nvSpPr>
          <p:cNvPr id="8" name="TextBox 7">
            <a:extLst>
              <a:ext uri="{FF2B5EF4-FFF2-40B4-BE49-F238E27FC236}">
                <a16:creationId xmlns:a16="http://schemas.microsoft.com/office/drawing/2014/main" id="{65B8EE21-8FC3-42D7-A578-F668EFB3E16A}"/>
              </a:ext>
            </a:extLst>
          </p:cNvPr>
          <p:cNvSpPr txBox="1"/>
          <p:nvPr/>
        </p:nvSpPr>
        <p:spPr>
          <a:xfrm>
            <a:off x="489965" y="5410659"/>
            <a:ext cx="8031715" cy="3416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u="sng" strike="noStrike" kern="1200" cap="none" spc="0" normalizeH="0" baseline="0" noProof="0" dirty="0">
                <a:ln>
                  <a:noFill/>
                </a:ln>
                <a:effectLst/>
                <a:uLnTx/>
                <a:uFillTx/>
                <a:latin typeface="Segoe UI"/>
                <a:ea typeface="+mn-ea"/>
                <a:cs typeface="+mn-cs"/>
              </a:rPr>
              <a:t>visualstudio.com/downloads</a:t>
            </a:r>
          </a:p>
        </p:txBody>
      </p:sp>
      <p:grpSp>
        <p:nvGrpSpPr>
          <p:cNvPr id="18" name="Group 17" descr="screen grab ">
            <a:extLst>
              <a:ext uri="{FF2B5EF4-FFF2-40B4-BE49-F238E27FC236}">
                <a16:creationId xmlns:a16="http://schemas.microsoft.com/office/drawing/2014/main" id="{9B37E3DE-3D7A-47C5-92EE-770C6962BD2F}"/>
              </a:ext>
            </a:extLst>
          </p:cNvPr>
          <p:cNvGrpSpPr/>
          <p:nvPr/>
        </p:nvGrpSpPr>
        <p:grpSpPr>
          <a:xfrm>
            <a:off x="-8473552" y="275511"/>
            <a:ext cx="8473552" cy="6367939"/>
            <a:chOff x="-1485160" y="275511"/>
            <a:chExt cx="8473552" cy="6367939"/>
          </a:xfrm>
        </p:grpSpPr>
        <p:pic>
          <p:nvPicPr>
            <p:cNvPr id="19" name="Picture 18">
              <a:extLst>
                <a:ext uri="{FF2B5EF4-FFF2-40B4-BE49-F238E27FC236}">
                  <a16:creationId xmlns:a16="http://schemas.microsoft.com/office/drawing/2014/main" id="{CF0C7F50-1F77-4FD3-BA35-708AF4C9FA86}"/>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1485160" y="275511"/>
              <a:ext cx="8473552" cy="6367939"/>
            </a:xfrm>
            <a:prstGeom prst="rect">
              <a:avLst/>
            </a:prstGeom>
          </p:spPr>
        </p:pic>
        <p:pic>
          <p:nvPicPr>
            <p:cNvPr id="20" name="Picture 2" descr="A screenshot of a computer&#10;&#10;Description generated with very high confidence">
              <a:extLst>
                <a:ext uri="{FF2B5EF4-FFF2-40B4-BE49-F238E27FC236}">
                  <a16:creationId xmlns:a16="http://schemas.microsoft.com/office/drawing/2014/main" id="{BFBCEDB0-A03F-407F-8CE1-27CDDD933154}"/>
                </a:ext>
              </a:extLst>
            </p:cNvPr>
            <p:cNvPicPr>
              <a:picLocks noChangeAspect="1"/>
            </p:cNvPicPr>
            <p:nvPr/>
          </p:nvPicPr>
          <p:blipFill>
            <a:blip r:embed="rId4"/>
            <a:stretch>
              <a:fillRect/>
            </a:stretch>
          </p:blipFill>
          <p:spPr>
            <a:xfrm>
              <a:off x="296918" y="1261346"/>
              <a:ext cx="5896303" cy="4019996"/>
            </a:xfrm>
            <a:prstGeom prst="rect">
              <a:avLst/>
            </a:prstGeom>
          </p:spPr>
        </p:pic>
      </p:grpSp>
      <p:pic>
        <p:nvPicPr>
          <p:cNvPr id="2" name="Image 1">
            <a:extLst>
              <a:ext uri="{FF2B5EF4-FFF2-40B4-BE49-F238E27FC236}">
                <a16:creationId xmlns:a16="http://schemas.microsoft.com/office/drawing/2014/main" id="{D413F27A-C3AE-4D7E-B40E-1F7D9219202C}"/>
              </a:ext>
            </a:extLst>
          </p:cNvPr>
          <p:cNvPicPr>
            <a:picLocks noChangeAspect="1"/>
          </p:cNvPicPr>
          <p:nvPr/>
        </p:nvPicPr>
        <p:blipFill>
          <a:blip r:embed="rId5"/>
          <a:stretch>
            <a:fillRect/>
          </a:stretch>
        </p:blipFill>
        <p:spPr>
          <a:xfrm>
            <a:off x="6931338" y="1419860"/>
            <a:ext cx="5534488" cy="3706322"/>
          </a:xfrm>
          <a:prstGeom prst="rect">
            <a:avLst/>
          </a:prstGeom>
        </p:spPr>
      </p:pic>
    </p:spTree>
    <p:extLst>
      <p:ext uri="{BB962C8B-B14F-4D97-AF65-F5344CB8AC3E}">
        <p14:creationId xmlns:p14="http://schemas.microsoft.com/office/powerpoint/2010/main" val="41607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xmlns:p188="http://schemas.microsoft.com/office/powerpoint/2018/8/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1.875E-6 -4.44444E-6 L 1.875E-6 0.03843 " pathEditMode="relative" rAng="0" ptsTypes="AA">
                                      <p:cBhvr>
                                        <p:cTn id="9" dur="500" spd="-100000" fill="hold"/>
                                        <p:tgtEl>
                                          <p:spTgt spid="7"/>
                                        </p:tgtEl>
                                        <p:attrNameLst>
                                          <p:attrName>ppt_x</p:attrName>
                                          <p:attrName>ppt_y</p:attrName>
                                        </p:attrNameLst>
                                      </p:cBhvr>
                                      <p:rCtr x="0" y="1921"/>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4.16667E-7 -4.44444E-6 L -4.16667E-7 0.03843 " pathEditMode="relative" rAng="0" ptsTypes="AA">
                                      <p:cBhvr>
                                        <p:cTn id="14" dur="500" spd="-100000" fill="hold"/>
                                        <p:tgtEl>
                                          <p:spTgt spid="6"/>
                                        </p:tgtEl>
                                        <p:attrNameLst>
                                          <p:attrName>ppt_x</p:attrName>
                                          <p:attrName>ppt_y</p:attrName>
                                        </p:attrNameLst>
                                      </p:cBhvr>
                                      <p:rCtr x="0" y="1921"/>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2.5E-6 1.48148E-6 L 2.5E-6 0.03842 " pathEditMode="relative" rAng="0" ptsTypes="AA">
                                      <p:cBhvr>
                                        <p:cTn id="19" dur="500" spd="-100000" fill="hold"/>
                                        <p:tgtEl>
                                          <p:spTgt spid="9"/>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300"/>
                                  </p:stCondLst>
                                  <p:childTnLst>
                                    <p:animMotion origin="layout" path="M 2.5E-6 2.59259E-6 L 2.5E-6 0.03842 " pathEditMode="relative" rAng="0" ptsTypes="AA">
                                      <p:cBhvr>
                                        <p:cTn id="24" dur="500" spd="-100000" fill="hold"/>
                                        <p:tgtEl>
                                          <p:spTgt spid="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7" grpId="1" animBg="1"/>
      <p:bldP spid="9" grpId="0"/>
      <p:bldP spid="9" grpId="1"/>
      <p:bldP spid="8" grpId="0"/>
      <p:bldP spid="8" grpId="1"/>
    </p:bldLst>
  </p:timing>
  <p:extLst mod="1">
    <p:ext uri="{6950BFC3-D8DA-4A85-94F7-54DA5524770B}">
      <p188:commentRel xmlns="" xmlns:a16="http://schemas.microsoft.com/office/drawing/2014/main" xmlns:adec="http://schemas.microsoft.com/office/drawing/2017/decorative" xmlns:a14="http://schemas.microsoft.com/office/drawing/2010/main" xmlns:p14="http://schemas.microsoft.com/office/powerpoint/2010/main" xmlns:mc="http://schemas.openxmlformats.org/markup-compatibility/2006" xmlns:p188="http://schemas.microsoft.com/office/powerpoint/2018/8/main" r:id="rId6"/>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D253C1A-89CF-4A65-B27F-F8CD35FBCA99}"/>
              </a:ext>
            </a:extLst>
          </p:cNvPr>
          <p:cNvSpPr txBox="1">
            <a:spLocks noGrp="1"/>
          </p:cNvSpPr>
          <p:nvPr>
            <p:ph type="title" idx="4294967295"/>
          </p:nvPr>
        </p:nvSpPr>
        <p:spPr>
          <a:xfrm>
            <a:off x="6988392" y="1941280"/>
            <a:ext cx="553974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Visual Studio Code</a:t>
            </a:r>
          </a:p>
        </p:txBody>
      </p:sp>
      <p:grpSp>
        <p:nvGrpSpPr>
          <p:cNvPr id="6" name="Group 5">
            <a:extLst>
              <a:ext uri="{FF2B5EF4-FFF2-40B4-BE49-F238E27FC236}">
                <a16:creationId xmlns:a16="http://schemas.microsoft.com/office/drawing/2014/main" id="{C172DA20-A1CF-4F6C-ACB0-C791DCBCFC23}"/>
              </a:ext>
              <a:ext uri="{C183D7F6-B498-43B3-948B-1728B52AA6E4}">
                <adec:decorative xmlns:adec="http://schemas.microsoft.com/office/drawing/2017/decorative" val="1"/>
              </a:ext>
            </a:extLst>
          </p:cNvPr>
          <p:cNvGrpSpPr/>
          <p:nvPr/>
        </p:nvGrpSpPr>
        <p:grpSpPr>
          <a:xfrm>
            <a:off x="20662594" y="275511"/>
            <a:ext cx="8473552" cy="6367939"/>
            <a:chOff x="3581400" y="-500539"/>
            <a:chExt cx="9906000" cy="7444435"/>
          </a:xfrm>
        </p:grpSpPr>
        <p:pic>
          <p:nvPicPr>
            <p:cNvPr id="8" name="Picture 7">
              <a:extLst>
                <a:ext uri="{FF2B5EF4-FFF2-40B4-BE49-F238E27FC236}">
                  <a16:creationId xmlns:a16="http://schemas.microsoft.com/office/drawing/2014/main" id="{4E41B6CD-3099-43FF-A5C3-2BFE1AB45E7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AB14FDC-A957-4B0D-9802-B176338366E9}"/>
                </a:ext>
              </a:extLst>
            </p:cNvPr>
            <p:cNvPicPr>
              <a:picLocks noChangeAspect="1"/>
            </p:cNvPicPr>
            <p:nvPr/>
          </p:nvPicPr>
          <p:blipFill>
            <a:blip r:embed="rId4"/>
            <a:stretch>
              <a:fillRect/>
            </a:stretch>
          </p:blipFill>
          <p:spPr>
            <a:xfrm>
              <a:off x="5854050" y="850900"/>
              <a:ext cx="6502626" cy="4324350"/>
            </a:xfrm>
            <a:prstGeom prst="rect">
              <a:avLst/>
            </a:prstGeom>
          </p:spPr>
        </p:pic>
      </p:grpSp>
      <p:sp>
        <p:nvSpPr>
          <p:cNvPr id="4" name="Text Placeholder 4">
            <a:extLst>
              <a:ext uri="{FF2B5EF4-FFF2-40B4-BE49-F238E27FC236}">
                <a16:creationId xmlns:a16="http://schemas.microsoft.com/office/drawing/2014/main" id="{C5ED1D51-F174-49AC-8318-BAC67D207F2F}"/>
              </a:ext>
            </a:extLst>
          </p:cNvPr>
          <p:cNvSpPr txBox="1">
            <a:spLocks/>
          </p:cNvSpPr>
          <p:nvPr/>
        </p:nvSpPr>
        <p:spPr>
          <a:xfrm>
            <a:off x="6912638" y="2789965"/>
            <a:ext cx="4557453" cy="2560922"/>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t>Edit and debug across </a:t>
            </a:r>
            <a:b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br>
            <a: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t>macOS, Linux, and Windows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t>Strong ecosystem of over 16k extensions, themes, and tools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t>Work in containers, WSL, or over </a:t>
            </a:r>
            <a:b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br>
            <a: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t>SSH with remote development</a:t>
            </a:r>
            <a:endParaRPr kumimoji="0" lang="en-US" sz="2000" b="0" i="0" u="none" strike="noStrike" kern="1200" cap="none" spc="0" normalizeH="0" baseline="0" noProof="0" dirty="0">
              <a:ln>
                <a:noFill/>
              </a:ln>
              <a:solidFill>
                <a:schemeClr val="tx1"/>
              </a:solidFill>
              <a:effectLst/>
              <a:uLnTx/>
              <a:uFillTx/>
              <a:latin typeface="Segoe UI"/>
              <a:ea typeface="+mn-ea"/>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grpSp>
        <p:nvGrpSpPr>
          <p:cNvPr id="12" name="Group 11" descr="screen grab ">
            <a:extLst>
              <a:ext uri="{FF2B5EF4-FFF2-40B4-BE49-F238E27FC236}">
                <a16:creationId xmlns:a16="http://schemas.microsoft.com/office/drawing/2014/main" id="{666E5907-B2EA-4E02-BDBA-D9074D6CE924}"/>
              </a:ext>
            </a:extLst>
          </p:cNvPr>
          <p:cNvGrpSpPr/>
          <p:nvPr/>
        </p:nvGrpSpPr>
        <p:grpSpPr>
          <a:xfrm>
            <a:off x="-1485160" y="275511"/>
            <a:ext cx="8473552" cy="6367939"/>
            <a:chOff x="-1485160" y="275511"/>
            <a:chExt cx="8473552" cy="6367939"/>
          </a:xfrm>
        </p:grpSpPr>
        <p:pic>
          <p:nvPicPr>
            <p:cNvPr id="13" name="Picture 12">
              <a:extLst>
                <a:ext uri="{FF2B5EF4-FFF2-40B4-BE49-F238E27FC236}">
                  <a16:creationId xmlns:a16="http://schemas.microsoft.com/office/drawing/2014/main" id="{5ED17DD8-C810-4834-8829-690FD2DC2C4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1485160" y="275511"/>
              <a:ext cx="8473552" cy="6367939"/>
            </a:xfrm>
            <a:prstGeom prst="rect">
              <a:avLst/>
            </a:prstGeom>
          </p:spPr>
        </p:pic>
        <p:pic>
          <p:nvPicPr>
            <p:cNvPr id="14" name="Picture 2" descr="A screenshot of a computer&#10;&#10;Description generated with very high confidence">
              <a:extLst>
                <a:ext uri="{FF2B5EF4-FFF2-40B4-BE49-F238E27FC236}">
                  <a16:creationId xmlns:a16="http://schemas.microsoft.com/office/drawing/2014/main" id="{84A4B982-96BB-414B-8631-07C331EFC137}"/>
                </a:ext>
              </a:extLst>
            </p:cNvPr>
            <p:cNvPicPr>
              <a:picLocks noChangeAspect="1"/>
            </p:cNvPicPr>
            <p:nvPr/>
          </p:nvPicPr>
          <p:blipFill>
            <a:blip r:embed="rId5"/>
            <a:stretch>
              <a:fillRect/>
            </a:stretch>
          </p:blipFill>
          <p:spPr>
            <a:xfrm>
              <a:off x="296918" y="1261346"/>
              <a:ext cx="5896303" cy="4019996"/>
            </a:xfrm>
            <a:prstGeom prst="rect">
              <a:avLst/>
            </a:prstGeom>
          </p:spPr>
        </p:pic>
      </p:grpSp>
      <p:sp>
        <p:nvSpPr>
          <p:cNvPr id="2" name="Rectangle 1">
            <a:extLst>
              <a:ext uri="{FF2B5EF4-FFF2-40B4-BE49-F238E27FC236}">
                <a16:creationId xmlns:a16="http://schemas.microsoft.com/office/drawing/2014/main" id="{67080F97-B7A7-490E-AA13-E7FDA5B0DF4C}"/>
              </a:ext>
            </a:extLst>
          </p:cNvPr>
          <p:cNvSpPr/>
          <p:nvPr/>
        </p:nvSpPr>
        <p:spPr>
          <a:xfrm>
            <a:off x="7227015" y="5683236"/>
            <a:ext cx="2748381" cy="313932"/>
          </a:xfrm>
          <a:prstGeom prst="rect">
            <a:avLst/>
          </a:prstGeom>
        </p:spPr>
        <p:txBody>
          <a:bodyPr wrap="none">
            <a:spAutoFit/>
          </a:bodyPr>
          <a:lstStyle/>
          <a:p>
            <a:pPr lvl="0" defTabSz="914400">
              <a:lnSpc>
                <a:spcPct val="90000"/>
              </a:lnSpc>
              <a:spcAft>
                <a:spcPts val="600"/>
              </a:spcAft>
              <a:tabLst>
                <a:tab pos="5380038" algn="l"/>
              </a:tabLst>
              <a:defRPr/>
            </a:pPr>
            <a:r>
              <a:rPr lang="en-US" sz="1600" u="sng" dirty="0"/>
              <a:t>visualstudio.com/downloads</a:t>
            </a:r>
          </a:p>
        </p:txBody>
      </p:sp>
    </p:spTree>
    <p:extLst>
      <p:ext uri="{BB962C8B-B14F-4D97-AF65-F5344CB8AC3E}">
        <p14:creationId xmlns:p14="http://schemas.microsoft.com/office/powerpoint/2010/main" val="3950353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dec="http://schemas.microsoft.com/office/drawing/2017/decorative" xmlns:a14="http://schemas.microsoft.com/office/drawing/2010/main" xmlns:p14="http://schemas.microsoft.com/office/powerpoint/2010/main" xmlns:p188="http://schemas.microsoft.com/office/powerpoint/2018/8/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00"/>
                                  </p:stCondLst>
                                  <p:childTnLst>
                                    <p:animMotion origin="layout" path="M -6.25E-7 -4.44444E-6 L -6.25E-7 0.03843 " pathEditMode="relative" rAng="0" ptsTypes="AA">
                                      <p:cBhvr>
                                        <p:cTn id="9" dur="500" spd="-100000" fill="hold"/>
                                        <p:tgtEl>
                                          <p:spTgt spid="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200"/>
                                  </p:stCondLst>
                                  <p:childTnLst>
                                    <p:animMotion origin="layout" path="M 3.95833E-6 1.48148E-6 L 3.95833E-6 0.03842 " pathEditMode="relative" rAng="0" ptsTypes="AA">
                                      <p:cBhvr>
                                        <p:cTn id="14" dur="500" spd="-100000" fill="hold"/>
                                        <p:tgtEl>
                                          <p:spTgt spid="4"/>
                                        </p:tgtEl>
                                        <p:attrNameLst>
                                          <p:attrName>ppt_x</p:attrName>
                                          <p:attrName>ppt_y</p:attrName>
                                        </p:attrNameLst>
                                      </p:cBhvr>
                                      <p:rCtr x="0" y="1921"/>
                                    </p:animMotion>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Lst>
  </p:timing>
  <p:extLst mod="1">
    <p:ext uri="{6950BFC3-D8DA-4A85-94F7-54DA5524770B}">
      <p188:commentRel xmlns="" xmlns:a16="http://schemas.microsoft.com/office/drawing/2014/main" xmlns:adec="http://schemas.microsoft.com/office/drawing/2017/decorative" xmlns:a14="http://schemas.microsoft.com/office/drawing/2010/main" xmlns:p14="http://schemas.microsoft.com/office/powerpoint/2010/main" xmlns:mc="http://schemas.openxmlformats.org/markup-compatibility/2006" xmlns:p159="http://schemas.microsoft.com/office/powerpoint/2015/09/main" xmlns:p188="http://schemas.microsoft.com/office/powerpoint/2018/8/main" r:id="rId6"/>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D253C1A-89CF-4A65-B27F-F8CD35FBCA99}"/>
              </a:ext>
            </a:extLst>
          </p:cNvPr>
          <p:cNvSpPr txBox="1">
            <a:spLocks noGrp="1"/>
          </p:cNvSpPr>
          <p:nvPr>
            <p:ph type="title" idx="4294967295"/>
          </p:nvPr>
        </p:nvSpPr>
        <p:spPr>
          <a:xfrm>
            <a:off x="6988392" y="1941280"/>
            <a:ext cx="553974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Visual Studio Online</a:t>
            </a:r>
          </a:p>
        </p:txBody>
      </p:sp>
      <p:grpSp>
        <p:nvGrpSpPr>
          <p:cNvPr id="6" name="Group 5">
            <a:extLst>
              <a:ext uri="{FF2B5EF4-FFF2-40B4-BE49-F238E27FC236}">
                <a16:creationId xmlns:a16="http://schemas.microsoft.com/office/drawing/2014/main" id="{C172DA20-A1CF-4F6C-ACB0-C791DCBCFC23}"/>
              </a:ext>
              <a:ext uri="{C183D7F6-B498-43B3-948B-1728B52AA6E4}">
                <adec:decorative xmlns:adec="http://schemas.microsoft.com/office/drawing/2017/decorative" val="1"/>
              </a:ext>
            </a:extLst>
          </p:cNvPr>
          <p:cNvGrpSpPr/>
          <p:nvPr/>
        </p:nvGrpSpPr>
        <p:grpSpPr>
          <a:xfrm>
            <a:off x="20662594" y="275511"/>
            <a:ext cx="8473552" cy="6367939"/>
            <a:chOff x="3581400" y="-500539"/>
            <a:chExt cx="9906000" cy="7444435"/>
          </a:xfrm>
        </p:grpSpPr>
        <p:pic>
          <p:nvPicPr>
            <p:cNvPr id="8" name="Picture 7">
              <a:extLst>
                <a:ext uri="{FF2B5EF4-FFF2-40B4-BE49-F238E27FC236}">
                  <a16:creationId xmlns:a16="http://schemas.microsoft.com/office/drawing/2014/main" id="{4E41B6CD-3099-43FF-A5C3-2BFE1AB45E7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AB14FDC-A957-4B0D-9802-B176338366E9}"/>
                </a:ext>
              </a:extLst>
            </p:cNvPr>
            <p:cNvPicPr>
              <a:picLocks noChangeAspect="1"/>
            </p:cNvPicPr>
            <p:nvPr/>
          </p:nvPicPr>
          <p:blipFill>
            <a:blip r:embed="rId4"/>
            <a:stretch>
              <a:fillRect/>
            </a:stretch>
          </p:blipFill>
          <p:spPr>
            <a:xfrm>
              <a:off x="5854050" y="850900"/>
              <a:ext cx="6502626" cy="4324350"/>
            </a:xfrm>
            <a:prstGeom prst="rect">
              <a:avLst/>
            </a:prstGeom>
          </p:spPr>
        </p:pic>
      </p:grpSp>
      <p:sp>
        <p:nvSpPr>
          <p:cNvPr id="4" name="Text Placeholder 4">
            <a:extLst>
              <a:ext uri="{FF2B5EF4-FFF2-40B4-BE49-F238E27FC236}">
                <a16:creationId xmlns:a16="http://schemas.microsoft.com/office/drawing/2014/main" id="{C5ED1D51-F174-49AC-8318-BAC67D207F2F}"/>
              </a:ext>
            </a:extLst>
          </p:cNvPr>
          <p:cNvSpPr txBox="1">
            <a:spLocks/>
          </p:cNvSpPr>
          <p:nvPr/>
        </p:nvSpPr>
        <p:spPr>
          <a:xfrm>
            <a:off x="6912638" y="2789965"/>
            <a:ext cx="4557453" cy="2560922"/>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90000"/>
              </a:lnSpc>
              <a:spcBef>
                <a:spcPts val="1800"/>
              </a:spcBef>
              <a:buNone/>
              <a:defRPr/>
            </a:pPr>
            <a:r>
              <a:rPr lang="en-US" sz="2000" dirty="0">
                <a:solidFill>
                  <a:schemeClr val="tx1"/>
                </a:solidFill>
                <a:latin typeface="Segoe UI"/>
                <a:cs typeface="Segoe UI Semilight"/>
              </a:rPr>
              <a:t>Accessible cloud development environments from anywhere</a:t>
            </a:r>
          </a:p>
          <a:p>
            <a:pPr marL="0" lvl="0" indent="0">
              <a:lnSpc>
                <a:spcPct val="90000"/>
              </a:lnSpc>
              <a:spcBef>
                <a:spcPts val="1800"/>
              </a:spcBef>
              <a:buNone/>
              <a:defRPr/>
            </a:pPr>
            <a:r>
              <a:rPr lang="fr-FR" sz="2000" dirty="0">
                <a:solidFill>
                  <a:schemeClr val="tx1"/>
                </a:solidFill>
                <a:latin typeface="Segoe UI"/>
              </a:rPr>
              <a:t>Environnements managés pour n’importe quel projet</a:t>
            </a:r>
          </a:p>
          <a:p>
            <a:pPr marL="0" lvl="0" indent="0">
              <a:lnSpc>
                <a:spcPct val="90000"/>
              </a:lnSpc>
              <a:spcBef>
                <a:spcPts val="1800"/>
              </a:spcBef>
              <a:buNone/>
              <a:defRPr/>
            </a:pPr>
            <a:r>
              <a:rPr lang="en-US" sz="2000" dirty="0">
                <a:solidFill>
                  <a:schemeClr val="tx1"/>
                </a:solidFill>
                <a:latin typeface="Segoe UI"/>
              </a:rPr>
              <a:t>Expand anywhere</a:t>
            </a:r>
          </a:p>
          <a:p>
            <a:pPr marL="0" lvl="0" indent="0">
              <a:lnSpc>
                <a:spcPct val="90000"/>
              </a:lnSpc>
              <a:spcBef>
                <a:spcPts val="1800"/>
              </a:spcBef>
              <a:buNone/>
              <a:defRPr/>
            </a:pPr>
            <a:r>
              <a:rPr lang="en-US" sz="2000" dirty="0">
                <a:solidFill>
                  <a:schemeClr val="tx1"/>
                </a:solidFill>
                <a:latin typeface="Segoe UI"/>
              </a:rPr>
              <a:t>Supports Git repositories, extensions, and an integrated command-line interface</a:t>
            </a:r>
            <a:endPar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pic>
        <p:nvPicPr>
          <p:cNvPr id="13" name="Picture 12">
            <a:extLst>
              <a:ext uri="{FF2B5EF4-FFF2-40B4-BE49-F238E27FC236}">
                <a16:creationId xmlns:a16="http://schemas.microsoft.com/office/drawing/2014/main" id="{5ED17DD8-C810-4834-8829-690FD2DC2C4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1485160" y="275511"/>
            <a:ext cx="8473552" cy="6367939"/>
          </a:xfrm>
          <a:prstGeom prst="rect">
            <a:avLst/>
          </a:prstGeom>
        </p:spPr>
      </p:pic>
      <p:sp>
        <p:nvSpPr>
          <p:cNvPr id="2" name="Rectangle 1">
            <a:extLst>
              <a:ext uri="{FF2B5EF4-FFF2-40B4-BE49-F238E27FC236}">
                <a16:creationId xmlns:a16="http://schemas.microsoft.com/office/drawing/2014/main" id="{67080F97-B7A7-490E-AA13-E7FDA5B0DF4C}"/>
              </a:ext>
            </a:extLst>
          </p:cNvPr>
          <p:cNvSpPr/>
          <p:nvPr/>
        </p:nvSpPr>
        <p:spPr>
          <a:xfrm>
            <a:off x="5564470" y="6268557"/>
            <a:ext cx="6198235" cy="313932"/>
          </a:xfrm>
          <a:prstGeom prst="rect">
            <a:avLst/>
          </a:prstGeom>
        </p:spPr>
        <p:txBody>
          <a:bodyPr wrap="none">
            <a:spAutoFit/>
          </a:bodyPr>
          <a:lstStyle/>
          <a:p>
            <a:pPr lvl="0" defTabSz="914400">
              <a:lnSpc>
                <a:spcPct val="90000"/>
              </a:lnSpc>
              <a:spcAft>
                <a:spcPts val="600"/>
              </a:spcAft>
              <a:tabLst>
                <a:tab pos="5380038" algn="l"/>
              </a:tabLst>
              <a:defRPr/>
            </a:pPr>
            <a:r>
              <a:rPr lang="en-US" sz="1600" u="sng" dirty="0"/>
              <a:t>https://visualstudio.microsoft.com/fr/services/visual-studio-online/</a:t>
            </a:r>
          </a:p>
        </p:txBody>
      </p:sp>
      <p:pic>
        <p:nvPicPr>
          <p:cNvPr id="10" name="Image 9">
            <a:extLst>
              <a:ext uri="{FF2B5EF4-FFF2-40B4-BE49-F238E27FC236}">
                <a16:creationId xmlns:a16="http://schemas.microsoft.com/office/drawing/2014/main" id="{B401BC1E-3B25-4463-B302-8AAB010A54F6}"/>
              </a:ext>
            </a:extLst>
          </p:cNvPr>
          <p:cNvPicPr>
            <a:picLocks noChangeAspect="1"/>
          </p:cNvPicPr>
          <p:nvPr/>
        </p:nvPicPr>
        <p:blipFill>
          <a:blip r:embed="rId5"/>
          <a:stretch>
            <a:fillRect/>
          </a:stretch>
        </p:blipFill>
        <p:spPr>
          <a:xfrm>
            <a:off x="415636" y="1431526"/>
            <a:ext cx="5596620" cy="3699031"/>
          </a:xfrm>
          <a:prstGeom prst="rect">
            <a:avLst/>
          </a:prstGeom>
        </p:spPr>
      </p:pic>
      <p:sp>
        <p:nvSpPr>
          <p:cNvPr id="16" name="Rectangle: Rounded Corners 6">
            <a:extLst>
              <a:ext uri="{FF2B5EF4-FFF2-40B4-BE49-F238E27FC236}">
                <a16:creationId xmlns:a16="http://schemas.microsoft.com/office/drawing/2014/main" id="{A2629E1A-404C-4DFB-9C0F-559BD4274C57}"/>
              </a:ext>
            </a:extLst>
          </p:cNvPr>
          <p:cNvSpPr/>
          <p:nvPr/>
        </p:nvSpPr>
        <p:spPr bwMode="auto">
          <a:xfrm>
            <a:off x="8509345" y="1221861"/>
            <a:ext cx="846129" cy="369332"/>
          </a:xfrm>
          <a:prstGeom prst="roundRect">
            <a:avLst>
              <a:gd name="adj" fmla="val 0"/>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00" normalizeH="0" baseline="0" noProof="0" dirty="0">
                <a:ln>
                  <a:noFill/>
                </a:ln>
                <a:solidFill>
                  <a:schemeClr val="tx1"/>
                </a:solidFill>
                <a:effectLst/>
                <a:uLnTx/>
                <a:uFillTx/>
                <a:latin typeface="Segoe UI"/>
                <a:ea typeface="+mn-ea"/>
                <a:cs typeface="Segoe UI" pitchFamily="34" charset="0"/>
              </a:rPr>
              <a:t>Preview</a:t>
            </a:r>
          </a:p>
        </p:txBody>
      </p:sp>
    </p:spTree>
    <p:extLst>
      <p:ext uri="{BB962C8B-B14F-4D97-AF65-F5344CB8AC3E}">
        <p14:creationId xmlns:p14="http://schemas.microsoft.com/office/powerpoint/2010/main" val="2003892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dec="http://schemas.microsoft.com/office/drawing/2017/decorative" xmlns:a14="http://schemas.microsoft.com/office/drawing/2010/main" xmlns:p14="http://schemas.microsoft.com/office/powerpoint/2010/main" xmlns:p188="http://schemas.microsoft.com/office/powerpoint/2018/8/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00"/>
                                  </p:stCondLst>
                                  <p:childTnLst>
                                    <p:animMotion origin="layout" path="M -6.25E-7 -4.44444E-6 L -6.25E-7 0.03843 " pathEditMode="relative" rAng="0" ptsTypes="AA">
                                      <p:cBhvr>
                                        <p:cTn id="9" dur="500" spd="-100000" fill="hold"/>
                                        <p:tgtEl>
                                          <p:spTgt spid="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200"/>
                                  </p:stCondLst>
                                  <p:childTnLst>
                                    <p:animMotion origin="layout" path="M 3.95833E-6 1.48148E-6 L 3.95833E-6 0.03842 " pathEditMode="relative" rAng="0" ptsTypes="AA">
                                      <p:cBhvr>
                                        <p:cTn id="14" dur="500" spd="-100000" fill="hold"/>
                                        <p:tgtEl>
                                          <p:spTgt spid="4"/>
                                        </p:tgtEl>
                                        <p:attrNameLst>
                                          <p:attrName>ppt_x</p:attrName>
                                          <p:attrName>ppt_y</p:attrName>
                                        </p:attrNameLst>
                                      </p:cBhvr>
                                      <p:rCtr x="0" y="1921"/>
                                    </p:animMotion>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42" presetClass="path" presetSubtype="0" decel="100000" fill="hold" grpId="1" nodeType="withEffect">
                                  <p:stCondLst>
                                    <p:cond delay="0"/>
                                  </p:stCondLst>
                                  <p:childTnLst>
                                    <p:animMotion origin="layout" path="M -2.08333E-6 -2.59259E-6 L -2.08333E-6 0.03843 " pathEditMode="relative" rAng="0" ptsTypes="AA">
                                      <p:cBhvr>
                                        <p:cTn id="25" dur="500" spd="-100000" fill="hold"/>
                                        <p:tgtEl>
                                          <p:spTgt spid="1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P spid="16" grpId="0" animBg="1"/>
      <p:bldP spid="16" grpId="1" animBg="1"/>
    </p:bldLst>
  </p:timing>
  <p:extLst mod="1">
    <p:ext uri="{6950BFC3-D8DA-4A85-94F7-54DA5524770B}">
      <p188:commentRel xmlns="" xmlns:a16="http://schemas.microsoft.com/office/drawing/2014/main" xmlns:adec="http://schemas.microsoft.com/office/drawing/2017/decorative" xmlns:a14="http://schemas.microsoft.com/office/drawing/2010/main" xmlns:p14="http://schemas.microsoft.com/office/powerpoint/2010/main" xmlns:mc="http://schemas.openxmlformats.org/markup-compatibility/2006" xmlns:p159="http://schemas.microsoft.com/office/powerpoint/2015/09/main" xmlns:p188="http://schemas.microsoft.com/office/powerpoint/2018/8/main" r:id="rId6"/>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descr="Une image contenant personne, ciel, homme, extérieur&#10;&#10;Description générée automatiquement">
            <a:extLst>
              <a:ext uri="{FF2B5EF4-FFF2-40B4-BE49-F238E27FC236}">
                <a16:creationId xmlns:a16="http://schemas.microsoft.com/office/drawing/2014/main" id="{0181E3E2-C56E-483D-A861-411AEE47618F}"/>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5946" r="8438"/>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sp>
        <p:nvSpPr>
          <p:cNvPr id="4" name="Titre 3">
            <a:extLst>
              <a:ext uri="{FF2B5EF4-FFF2-40B4-BE49-F238E27FC236}">
                <a16:creationId xmlns:a16="http://schemas.microsoft.com/office/drawing/2014/main" id="{3A195F44-48A2-4A68-8501-66960CCF13A5}"/>
              </a:ext>
            </a:extLst>
          </p:cNvPr>
          <p:cNvSpPr>
            <a:spLocks noGrp="1"/>
          </p:cNvSpPr>
          <p:nvPr>
            <p:ph type="title"/>
          </p:nvPr>
        </p:nvSpPr>
        <p:spPr>
          <a:xfrm>
            <a:off x="972080" y="685800"/>
            <a:ext cx="5260680" cy="1752599"/>
          </a:xfrm>
        </p:spPr>
        <p:txBody>
          <a:bodyPr vert="horz" lIns="91440" tIns="45720" rIns="91440" bIns="45720" rtlCol="0" anchor="ctr">
            <a:normAutofit fontScale="90000"/>
          </a:bodyPr>
          <a:lstStyle/>
          <a:p>
            <a:pPr algn="l"/>
            <a:r>
              <a:rPr lang="fr-CA" sz="4000" b="1" dirty="0">
                <a:effectLst>
                  <a:outerShdw blurRad="38100" dist="38100" dir="2700000" algn="tl">
                    <a:srgbClr val="000000">
                      <a:alpha val="43137"/>
                    </a:srgbClr>
                  </a:outerShdw>
                </a:effectLst>
              </a:rPr>
              <a:t>Hamida REBAI TRABELSI </a:t>
            </a:r>
            <a:br>
              <a:rPr lang="en-CA" sz="4000" b="1" dirty="0">
                <a:effectLst>
                  <a:outerShdw blurRad="38100" dist="38100" dir="2700000" algn="tl">
                    <a:srgbClr val="000000">
                      <a:alpha val="43137"/>
                    </a:srgbClr>
                  </a:outerShdw>
                </a:effectLst>
              </a:rPr>
            </a:br>
            <a:endParaRPr lang="en-US" sz="4000" dirty="0"/>
          </a:p>
        </p:txBody>
      </p:sp>
      <p:sp>
        <p:nvSpPr>
          <p:cNvPr id="6" name="Espace réservé du texte 5">
            <a:extLst>
              <a:ext uri="{FF2B5EF4-FFF2-40B4-BE49-F238E27FC236}">
                <a16:creationId xmlns:a16="http://schemas.microsoft.com/office/drawing/2014/main" id="{03B44C8C-EDCE-4E1A-B581-6AC6150AC259}"/>
              </a:ext>
            </a:extLst>
          </p:cNvPr>
          <p:cNvSpPr>
            <a:spLocks noGrp="1"/>
          </p:cNvSpPr>
          <p:nvPr>
            <p:ph type="body" sz="half" idx="2"/>
          </p:nvPr>
        </p:nvSpPr>
        <p:spPr>
          <a:xfrm>
            <a:off x="643468" y="2261937"/>
            <a:ext cx="5260680" cy="3529263"/>
          </a:xfrm>
        </p:spPr>
        <p:txBody>
          <a:bodyPr vert="horz" lIns="91440" tIns="45720" rIns="91440" bIns="45720" rtlCol="0" anchor="ctr">
            <a:normAutofit fontScale="62500" lnSpcReduction="20000"/>
          </a:bodyPr>
          <a:lstStyle/>
          <a:p>
            <a:pPr algn="l">
              <a:lnSpc>
                <a:spcPct val="170000"/>
              </a:lnSpc>
              <a:spcBef>
                <a:spcPts val="0"/>
              </a:spcBef>
              <a:spcAft>
                <a:spcPts val="0"/>
              </a:spcAft>
              <a:buFont typeface="Arial"/>
              <a:buChar char="•"/>
            </a:pPr>
            <a:r>
              <a:rPr lang="en-US" sz="2800" b="1" dirty="0"/>
              <a:t>MVP in Developer Technologies</a:t>
            </a:r>
          </a:p>
          <a:p>
            <a:pPr algn="l">
              <a:lnSpc>
                <a:spcPct val="170000"/>
              </a:lnSpc>
              <a:spcBef>
                <a:spcPts val="0"/>
              </a:spcBef>
              <a:spcAft>
                <a:spcPts val="0"/>
              </a:spcAft>
              <a:buFont typeface="Arial"/>
              <a:buChar char="•"/>
            </a:pPr>
            <a:r>
              <a:rPr lang="en-US" sz="2800" b="1" dirty="0"/>
              <a:t>Software architect</a:t>
            </a:r>
          </a:p>
          <a:p>
            <a:pPr algn="l">
              <a:lnSpc>
                <a:spcPct val="170000"/>
              </a:lnSpc>
              <a:spcBef>
                <a:spcPts val="0"/>
              </a:spcBef>
              <a:spcAft>
                <a:spcPts val="0"/>
              </a:spcAft>
            </a:pPr>
            <a:endParaRPr lang="en-US" sz="2800" b="1" dirty="0"/>
          </a:p>
          <a:p>
            <a:pPr algn="l">
              <a:lnSpc>
                <a:spcPct val="170000"/>
              </a:lnSpc>
              <a:spcBef>
                <a:spcPts val="0"/>
              </a:spcBef>
              <a:spcAft>
                <a:spcPts val="0"/>
              </a:spcAft>
              <a:buFont typeface="Arial"/>
              <a:buChar char="•"/>
            </a:pPr>
            <a:r>
              <a:rPr lang="en-US" sz="2800" b="1" dirty="0"/>
              <a:t>           @</a:t>
            </a:r>
            <a:r>
              <a:rPr lang="en-US" sz="2800" b="1" dirty="0" err="1"/>
              <a:t>rebaihamida</a:t>
            </a:r>
            <a:r>
              <a:rPr lang="en-US" sz="2800" b="1" dirty="0"/>
              <a:t>   </a:t>
            </a:r>
          </a:p>
          <a:p>
            <a:pPr algn="l">
              <a:lnSpc>
                <a:spcPct val="170000"/>
              </a:lnSpc>
              <a:spcBef>
                <a:spcPts val="0"/>
              </a:spcBef>
              <a:spcAft>
                <a:spcPts val="0"/>
              </a:spcAft>
              <a:buFont typeface="Arial"/>
              <a:buChar char="•"/>
            </a:pPr>
            <a:r>
              <a:rPr lang="en-US" sz="2800" b="1" dirty="0"/>
              <a:t>             </a:t>
            </a:r>
            <a:r>
              <a:rPr lang="en-US" sz="2800" b="1" dirty="0">
                <a:hlinkClick r:id="rId4"/>
              </a:rPr>
              <a:t>didourebai@gmail.com</a:t>
            </a:r>
            <a:endParaRPr lang="en-US" sz="2800" b="1" dirty="0"/>
          </a:p>
          <a:p>
            <a:pPr algn="l">
              <a:lnSpc>
                <a:spcPct val="170000"/>
              </a:lnSpc>
              <a:spcBef>
                <a:spcPts val="0"/>
              </a:spcBef>
              <a:spcAft>
                <a:spcPts val="0"/>
              </a:spcAft>
              <a:buFont typeface="Arial"/>
              <a:buChar char="•"/>
            </a:pPr>
            <a:r>
              <a:rPr lang="en-US" sz="2800" b="1" dirty="0"/>
              <a:t>              </a:t>
            </a:r>
            <a:r>
              <a:rPr lang="en-US" sz="2800" b="1" dirty="0">
                <a:hlinkClick r:id="rId5"/>
              </a:rPr>
              <a:t>https://www.linkedin.com/in/hamida-rebai-trabelsi-09b8525/</a:t>
            </a:r>
            <a:r>
              <a:rPr lang="en-US" sz="2800" b="1" dirty="0"/>
              <a:t> </a:t>
            </a:r>
          </a:p>
        </p:txBody>
      </p:sp>
      <p:pic>
        <p:nvPicPr>
          <p:cNvPr id="3076" name="Picture 4" descr="Image associÃ©e">
            <a:extLst>
              <a:ext uri="{FF2B5EF4-FFF2-40B4-BE49-F238E27FC236}">
                <a16:creationId xmlns:a16="http://schemas.microsoft.com/office/drawing/2014/main" id="{F1B83EB3-2AB8-45A8-AA4F-07FF9475D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482" y="3950971"/>
            <a:ext cx="330251" cy="268604"/>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5C7B7EE4-392B-4BAF-A139-319BFE5059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960" y="4378907"/>
            <a:ext cx="351903" cy="351903"/>
          </a:xfrm>
          <a:prstGeom prst="rect">
            <a:avLst/>
          </a:prstGeom>
        </p:spPr>
      </p:pic>
      <p:pic>
        <p:nvPicPr>
          <p:cNvPr id="22" name="Image 21">
            <a:extLst>
              <a:ext uri="{FF2B5EF4-FFF2-40B4-BE49-F238E27FC236}">
                <a16:creationId xmlns:a16="http://schemas.microsoft.com/office/drawing/2014/main" id="{B6115BEF-4629-4390-BA80-78D3B97B9A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435" y="4783459"/>
            <a:ext cx="496245" cy="496245"/>
          </a:xfrm>
          <a:prstGeom prst="rect">
            <a:avLst/>
          </a:prstGeom>
        </p:spPr>
      </p:pic>
    </p:spTree>
    <p:extLst>
      <p:ext uri="{BB962C8B-B14F-4D97-AF65-F5344CB8AC3E}">
        <p14:creationId xmlns:p14="http://schemas.microsoft.com/office/powerpoint/2010/main" val="192876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F481BA-4558-4C1A-9C88-071DD2B068AB}"/>
              </a:ext>
            </a:extLst>
          </p:cNvPr>
          <p:cNvSpPr>
            <a:spLocks noGrp="1"/>
          </p:cNvSpPr>
          <p:nvPr>
            <p:ph type="title"/>
          </p:nvPr>
        </p:nvSpPr>
        <p:spPr/>
        <p:txBody>
          <a:bodyPr anchor="ctr" anchorCtr="0"/>
          <a:lstStyle/>
          <a:p>
            <a:r>
              <a:rPr lang="en-US" sz="4000" b="1" dirty="0">
                <a:gradFill>
                  <a:gsLst>
                    <a:gs pos="0">
                      <a:schemeClr val="tx1"/>
                    </a:gs>
                    <a:gs pos="100000">
                      <a:schemeClr val="tx1"/>
                    </a:gs>
                  </a:gsLst>
                  <a:lin ang="5400000" scaled="0"/>
                </a:gradFill>
              </a:rPr>
              <a:t>Languages</a:t>
            </a:r>
            <a:endParaRPr lang="en-US" sz="4000" dirty="0">
              <a:gradFill>
                <a:gsLst>
                  <a:gs pos="0">
                    <a:schemeClr val="tx1"/>
                  </a:gs>
                  <a:gs pos="100000">
                    <a:schemeClr val="tx1"/>
                  </a:gs>
                </a:gsLst>
                <a:lin ang="5400000" scaled="0"/>
              </a:gradFill>
            </a:endParaRPr>
          </a:p>
        </p:txBody>
      </p:sp>
      <p:pic>
        <p:nvPicPr>
          <p:cNvPr id="1026" name="Picture 2" descr="Python, Java, .NET, php, My SQL, Visual Studio">
            <a:extLst>
              <a:ext uri="{FF2B5EF4-FFF2-40B4-BE49-F238E27FC236}">
                <a16:creationId xmlns:a16="http://schemas.microsoft.com/office/drawing/2014/main" id="{944745E1-2D94-4862-913E-4335D2BB2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925" y="1602095"/>
            <a:ext cx="5578007" cy="3653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94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66667E-6 0 L 1.66667E-6 0.07778 " pathEditMode="relative" rAng="0" ptsTypes="AA">
                                      <p:cBhvr>
                                        <p:cTn id="9" dur="750" spd="-100000" fill="hold"/>
                                        <p:tgtEl>
                                          <p:spTgt spid="3"/>
                                        </p:tgtEl>
                                        <p:attrNameLst>
                                          <p:attrName>ppt_x</p:attrName>
                                          <p:attrName>ppt_y</p:attrName>
                                        </p:attrNameLst>
                                      </p:cBhvr>
                                      <p:rCtr x="0" y="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extLst mod="1">
    <p:ext uri="{6950BFC3-D8DA-4A85-94F7-54DA5524770B}">
      <p188:commentRel xmlns="" xmlns:a16="http://schemas.microsoft.com/office/drawing/2014/main" xmlns:a14="http://schemas.microsoft.com/office/drawing/2010/main" xmlns:p14="http://schemas.microsoft.com/office/powerpoint/2010/main" xmlns:p188="http://schemas.microsoft.com/office/powerpoint/2018/8/main" r:id="rId4"/>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A72C0E-726D-4B5D-8359-9DF41B5D29A8}"/>
              </a:ext>
            </a:extLst>
          </p:cNvPr>
          <p:cNvSpPr>
            <a:spLocks noGrp="1"/>
          </p:cNvSpPr>
          <p:nvPr>
            <p:ph type="title"/>
          </p:nvPr>
        </p:nvSpPr>
        <p:spPr>
          <a:xfrm>
            <a:off x="585216" y="2537210"/>
            <a:ext cx="7358634" cy="997196"/>
          </a:xfrm>
        </p:spPr>
        <p:txBody>
          <a:bodyPr/>
          <a:lstStyle/>
          <a:p>
            <a:r>
              <a:rPr lang="en-US" dirty="0"/>
              <a:t>Modern Apps on Azure with Docker </a:t>
            </a:r>
            <a:endParaRPr lang="en-CA" dirty="0"/>
          </a:p>
        </p:txBody>
      </p:sp>
    </p:spTree>
    <p:extLst>
      <p:ext uri="{BB962C8B-B14F-4D97-AF65-F5344CB8AC3E}">
        <p14:creationId xmlns:p14="http://schemas.microsoft.com/office/powerpoint/2010/main" val="429154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fr-CA" dirty="0"/>
              <a:t>Docker container</a:t>
            </a:r>
            <a:endParaRPr lang="en-US" dirty="0"/>
          </a:p>
        </p:txBody>
      </p:sp>
      <p:pic>
        <p:nvPicPr>
          <p:cNvPr id="3" name="Picture 4" descr="Image result for docker container azure png">
            <a:extLst>
              <a:ext uri="{FF2B5EF4-FFF2-40B4-BE49-F238E27FC236}">
                <a16:creationId xmlns:a16="http://schemas.microsoft.com/office/drawing/2014/main" id="{E925ED1D-580D-4F8F-A720-3A11ADB52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37" y="4691861"/>
            <a:ext cx="5817563" cy="1983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B4808CA-B522-4250-88D6-6D6919787AA7}"/>
              </a:ext>
            </a:extLst>
          </p:cNvPr>
          <p:cNvSpPr>
            <a:spLocks noGrp="1"/>
          </p:cNvSpPr>
          <p:nvPr>
            <p:ph type="title"/>
          </p:nvPr>
        </p:nvSpPr>
        <p:spPr/>
        <p:txBody>
          <a:bodyPr/>
          <a:lstStyle/>
          <a:p>
            <a:r>
              <a:rPr lang="en-CA" dirty="0"/>
              <a:t>Containers in Azure</a:t>
            </a:r>
            <a:br>
              <a:rPr lang="en-CA" dirty="0"/>
            </a:br>
            <a:endParaRPr lang="en-CA" dirty="0"/>
          </a:p>
        </p:txBody>
      </p:sp>
      <p:grpSp>
        <p:nvGrpSpPr>
          <p:cNvPr id="23" name="Group 3">
            <a:extLst>
              <a:ext uri="{FF2B5EF4-FFF2-40B4-BE49-F238E27FC236}">
                <a16:creationId xmlns:a16="http://schemas.microsoft.com/office/drawing/2014/main" id="{6F21C947-7EE2-47C0-8D3A-84C12F5BB10E}"/>
              </a:ext>
            </a:extLst>
          </p:cNvPr>
          <p:cNvGrpSpPr/>
          <p:nvPr/>
        </p:nvGrpSpPr>
        <p:grpSpPr>
          <a:xfrm>
            <a:off x="10249926" y="2565357"/>
            <a:ext cx="1419339" cy="1419339"/>
            <a:chOff x="10316328" y="2651718"/>
            <a:chExt cx="1447800" cy="1447800"/>
          </a:xfrm>
        </p:grpSpPr>
        <p:sp>
          <p:nvSpPr>
            <p:cNvPr id="24" name="Oval 17">
              <a:extLst>
                <a:ext uri="{FF2B5EF4-FFF2-40B4-BE49-F238E27FC236}">
                  <a16:creationId xmlns:a16="http://schemas.microsoft.com/office/drawing/2014/main" id="{21FFB4DC-290B-44CC-B74B-79A38D222458}"/>
                </a:ext>
              </a:extLst>
            </p:cNvPr>
            <p:cNvSpPr/>
            <p:nvPr/>
          </p:nvSpPr>
          <p:spPr bwMode="auto">
            <a:xfrm>
              <a:off x="10316328"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5" name="Graphic 22">
              <a:extLst>
                <a:ext uri="{FF2B5EF4-FFF2-40B4-BE49-F238E27FC236}">
                  <a16:creationId xmlns:a16="http://schemas.microsoft.com/office/drawing/2014/main" id="{1D9218E3-5AB5-4C49-B6A7-3C1FFB9234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96534" y="2916470"/>
              <a:ext cx="901020" cy="901020"/>
            </a:xfrm>
            <a:prstGeom prst="rect">
              <a:avLst/>
            </a:prstGeom>
          </p:spPr>
        </p:pic>
      </p:grpSp>
      <p:sp>
        <p:nvSpPr>
          <p:cNvPr id="26" name="Oval 19">
            <a:extLst>
              <a:ext uri="{FF2B5EF4-FFF2-40B4-BE49-F238E27FC236}">
                <a16:creationId xmlns:a16="http://schemas.microsoft.com/office/drawing/2014/main" id="{20F74546-23E5-4E39-A426-EDD7E25670FA}"/>
              </a:ext>
            </a:extLst>
          </p:cNvPr>
          <p:cNvSpPr/>
          <p:nvPr/>
        </p:nvSpPr>
        <p:spPr bwMode="auto">
          <a:xfrm>
            <a:off x="2958679" y="2575800"/>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27" name="Group 1">
            <a:extLst>
              <a:ext uri="{FF2B5EF4-FFF2-40B4-BE49-F238E27FC236}">
                <a16:creationId xmlns:a16="http://schemas.microsoft.com/office/drawing/2014/main" id="{F43E3534-BBFA-420B-80F8-C76546905EA3}"/>
              </a:ext>
            </a:extLst>
          </p:cNvPr>
          <p:cNvGrpSpPr/>
          <p:nvPr/>
        </p:nvGrpSpPr>
        <p:grpSpPr>
          <a:xfrm>
            <a:off x="565906" y="2565357"/>
            <a:ext cx="1419339" cy="1419339"/>
            <a:chOff x="7793087" y="2651718"/>
            <a:chExt cx="1447800" cy="1447800"/>
          </a:xfrm>
        </p:grpSpPr>
        <p:sp>
          <p:nvSpPr>
            <p:cNvPr id="28" name="Oval 10">
              <a:extLst>
                <a:ext uri="{FF2B5EF4-FFF2-40B4-BE49-F238E27FC236}">
                  <a16:creationId xmlns:a16="http://schemas.microsoft.com/office/drawing/2014/main" id="{162AA049-035C-4BD5-A8D6-740698259871}"/>
                </a:ext>
              </a:extLst>
            </p:cNvPr>
            <p:cNvSpPr/>
            <p:nvPr/>
          </p:nvSpPr>
          <p:spPr bwMode="auto">
            <a:xfrm>
              <a:off x="779308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9" name="Graphic 2">
              <a:extLst>
                <a:ext uri="{FF2B5EF4-FFF2-40B4-BE49-F238E27FC236}">
                  <a16:creationId xmlns:a16="http://schemas.microsoft.com/office/drawing/2014/main" id="{1F26690F-2E83-40BD-BB06-852C3BB8EA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26658" y="2873078"/>
              <a:ext cx="987804" cy="987804"/>
            </a:xfrm>
            <a:prstGeom prst="rect">
              <a:avLst/>
            </a:prstGeom>
          </p:spPr>
        </p:pic>
      </p:grpSp>
      <p:grpSp>
        <p:nvGrpSpPr>
          <p:cNvPr id="30" name="Group 5">
            <a:extLst>
              <a:ext uri="{FF2B5EF4-FFF2-40B4-BE49-F238E27FC236}">
                <a16:creationId xmlns:a16="http://schemas.microsoft.com/office/drawing/2014/main" id="{45B5958B-A833-4993-8256-4B20C397D794}"/>
              </a:ext>
            </a:extLst>
          </p:cNvPr>
          <p:cNvGrpSpPr/>
          <p:nvPr/>
        </p:nvGrpSpPr>
        <p:grpSpPr>
          <a:xfrm>
            <a:off x="5054617" y="2575800"/>
            <a:ext cx="2082766" cy="1429782"/>
            <a:chOff x="2410932" y="2641066"/>
            <a:chExt cx="2124530" cy="1458452"/>
          </a:xfrm>
        </p:grpSpPr>
        <p:sp>
          <p:nvSpPr>
            <p:cNvPr id="31" name="Oval 18">
              <a:extLst>
                <a:ext uri="{FF2B5EF4-FFF2-40B4-BE49-F238E27FC236}">
                  <a16:creationId xmlns:a16="http://schemas.microsoft.com/office/drawing/2014/main" id="{C9D3512B-33FC-4CD3-BF6D-C271EDFDBB7D}"/>
                </a:ext>
              </a:extLst>
            </p:cNvPr>
            <p:cNvSpPr/>
            <p:nvPr/>
          </p:nvSpPr>
          <p:spPr bwMode="auto">
            <a:xfrm>
              <a:off x="274929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2" name="Picture 10" descr="https://www.packet.net/media/images/m7S2-kubernetes.png">
              <a:extLst>
                <a:ext uri="{FF2B5EF4-FFF2-40B4-BE49-F238E27FC236}">
                  <a16:creationId xmlns:a16="http://schemas.microsoft.com/office/drawing/2014/main" id="{1AA1D85A-1EFA-4C6A-91D4-4B61D0F53B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84D500B9-1401-48FF-A8CB-6CE62E171CDE}"/>
              </a:ext>
            </a:extLst>
          </p:cNvPr>
          <p:cNvSpPr/>
          <p:nvPr/>
        </p:nvSpPr>
        <p:spPr bwMode="auto">
          <a:xfrm>
            <a:off x="7252461"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Container Instances</a:t>
            </a:r>
          </a:p>
        </p:txBody>
      </p:sp>
      <p:grpSp>
        <p:nvGrpSpPr>
          <p:cNvPr id="34" name="Group 6">
            <a:extLst>
              <a:ext uri="{FF2B5EF4-FFF2-40B4-BE49-F238E27FC236}">
                <a16:creationId xmlns:a16="http://schemas.microsoft.com/office/drawing/2014/main" id="{C18333D5-3520-41C8-91B9-1C93E2676217}"/>
              </a:ext>
            </a:extLst>
          </p:cNvPr>
          <p:cNvGrpSpPr/>
          <p:nvPr/>
        </p:nvGrpSpPr>
        <p:grpSpPr>
          <a:xfrm>
            <a:off x="7927572" y="2571328"/>
            <a:ext cx="1419339" cy="1419339"/>
            <a:chOff x="297606" y="2651718"/>
            <a:chExt cx="1447800" cy="1447800"/>
          </a:xfrm>
        </p:grpSpPr>
        <p:sp>
          <p:nvSpPr>
            <p:cNvPr id="35" name="Oval 35">
              <a:extLst>
                <a:ext uri="{FF2B5EF4-FFF2-40B4-BE49-F238E27FC236}">
                  <a16:creationId xmlns:a16="http://schemas.microsoft.com/office/drawing/2014/main" id="{1CB9AE13-09AB-4084-95C7-E88D34445396}"/>
                </a:ext>
              </a:extLst>
            </p:cNvPr>
            <p:cNvSpPr/>
            <p:nvPr/>
          </p:nvSpPr>
          <p:spPr bwMode="auto">
            <a:xfrm>
              <a:off x="297606"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6" name="Picture 36">
              <a:extLst>
                <a:ext uri="{FF2B5EF4-FFF2-40B4-BE49-F238E27FC236}">
                  <a16:creationId xmlns:a16="http://schemas.microsoft.com/office/drawing/2014/main" id="{72FF5545-DF71-4B0F-9F11-D098DB58E4F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37" name="Rectangle 36">
            <a:extLst>
              <a:ext uri="{FF2B5EF4-FFF2-40B4-BE49-F238E27FC236}">
                <a16:creationId xmlns:a16="http://schemas.microsoft.com/office/drawing/2014/main" id="{DD0C235B-D296-4FB1-8FD1-A04ED0DCEFC6}"/>
              </a:ext>
            </a:extLst>
          </p:cNvPr>
          <p:cNvSpPr/>
          <p:nvPr/>
        </p:nvSpPr>
        <p:spPr bwMode="auto">
          <a:xfrm>
            <a:off x="9565302" y="4129362"/>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Batch</a:t>
            </a:r>
          </a:p>
        </p:txBody>
      </p:sp>
      <p:sp>
        <p:nvSpPr>
          <p:cNvPr id="38" name="Rectangle 37">
            <a:extLst>
              <a:ext uri="{FF2B5EF4-FFF2-40B4-BE49-F238E27FC236}">
                <a16:creationId xmlns:a16="http://schemas.microsoft.com/office/drawing/2014/main" id="{37FA8DAA-670C-43A1-9454-E59EF5B86BC8}"/>
              </a:ext>
            </a:extLst>
          </p:cNvPr>
          <p:cNvSpPr/>
          <p:nvPr/>
        </p:nvSpPr>
        <p:spPr bwMode="auto">
          <a:xfrm>
            <a:off x="2274056"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Service Fabric</a:t>
            </a:r>
          </a:p>
        </p:txBody>
      </p:sp>
      <p:sp>
        <p:nvSpPr>
          <p:cNvPr id="39" name="Rectangle 38">
            <a:extLst>
              <a:ext uri="{FF2B5EF4-FFF2-40B4-BE49-F238E27FC236}">
                <a16:creationId xmlns:a16="http://schemas.microsoft.com/office/drawing/2014/main" id="{FEB03359-EB58-4267-8286-21507FA10E91}"/>
              </a:ext>
            </a:extLst>
          </p:cNvPr>
          <p:cNvSpPr/>
          <p:nvPr/>
        </p:nvSpPr>
        <p:spPr bwMode="auto">
          <a:xfrm>
            <a:off x="4711219" y="4154986"/>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Kubernetes Service</a:t>
            </a:r>
          </a:p>
        </p:txBody>
      </p:sp>
      <p:sp>
        <p:nvSpPr>
          <p:cNvPr id="40" name="Rectangle 39">
            <a:extLst>
              <a:ext uri="{FF2B5EF4-FFF2-40B4-BE49-F238E27FC236}">
                <a16:creationId xmlns:a16="http://schemas.microsoft.com/office/drawing/2014/main" id="{F5B9089C-E745-4475-8707-D9BFBA39CD79}"/>
              </a:ext>
            </a:extLst>
          </p:cNvPr>
          <p:cNvSpPr/>
          <p:nvPr/>
        </p:nvSpPr>
        <p:spPr bwMode="auto">
          <a:xfrm>
            <a:off x="-118717" y="4144543"/>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App Service</a:t>
            </a:r>
          </a:p>
        </p:txBody>
      </p:sp>
      <p:pic>
        <p:nvPicPr>
          <p:cNvPr id="41" name="Graphic 29">
            <a:extLst>
              <a:ext uri="{FF2B5EF4-FFF2-40B4-BE49-F238E27FC236}">
                <a16:creationId xmlns:a16="http://schemas.microsoft.com/office/drawing/2014/main" id="{B6DFD459-176C-4BD2-AD5C-3633FA2923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5061" y="2710899"/>
            <a:ext cx="1043978" cy="1059471"/>
          </a:xfrm>
          <a:prstGeom prst="rect">
            <a:avLst/>
          </a:prstGeom>
        </p:spPr>
      </p:pic>
    </p:spTree>
    <p:extLst>
      <p:ext uri="{BB962C8B-B14F-4D97-AF65-F5344CB8AC3E}">
        <p14:creationId xmlns:p14="http://schemas.microsoft.com/office/powerpoint/2010/main" val="3225910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p:bldP spid="39" grpId="0"/>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D79580-3776-4EDE-8BF4-753B427AC000}"/>
              </a:ext>
            </a:extLst>
          </p:cNvPr>
          <p:cNvSpPr>
            <a:spLocks noGrp="1"/>
          </p:cNvSpPr>
          <p:nvPr>
            <p:ph type="title"/>
          </p:nvPr>
        </p:nvSpPr>
        <p:spPr/>
        <p:txBody>
          <a:bodyPr/>
          <a:lstStyle/>
          <a:p>
            <a:r>
              <a:rPr lang="fr-CA" dirty="0" err="1"/>
              <a:t>Deploy</a:t>
            </a:r>
            <a:r>
              <a:rPr lang="fr-CA" dirty="0"/>
              <a:t> to Azure</a:t>
            </a:r>
            <a:endParaRPr lang="en-CA" dirty="0"/>
          </a:p>
        </p:txBody>
      </p:sp>
      <p:pic>
        <p:nvPicPr>
          <p:cNvPr id="3" name="Image 2">
            <a:extLst>
              <a:ext uri="{FF2B5EF4-FFF2-40B4-BE49-F238E27FC236}">
                <a16:creationId xmlns:a16="http://schemas.microsoft.com/office/drawing/2014/main" id="{283C0EAD-D189-4E8F-AD20-5AC2FF875A5C}"/>
              </a:ext>
            </a:extLst>
          </p:cNvPr>
          <p:cNvPicPr>
            <a:picLocks noChangeAspect="1"/>
          </p:cNvPicPr>
          <p:nvPr/>
        </p:nvPicPr>
        <p:blipFill>
          <a:blip r:embed="rId2"/>
          <a:stretch>
            <a:fillRect/>
          </a:stretch>
        </p:blipFill>
        <p:spPr>
          <a:xfrm>
            <a:off x="2953204" y="0"/>
            <a:ext cx="9149108" cy="6858000"/>
          </a:xfrm>
          <a:prstGeom prst="rect">
            <a:avLst/>
          </a:prstGeom>
        </p:spPr>
      </p:pic>
    </p:spTree>
    <p:extLst>
      <p:ext uri="{BB962C8B-B14F-4D97-AF65-F5344CB8AC3E}">
        <p14:creationId xmlns:p14="http://schemas.microsoft.com/office/powerpoint/2010/main" val="4072985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71A438-7684-474A-8DEE-53EE03F2A434}"/>
              </a:ext>
            </a:extLst>
          </p:cNvPr>
          <p:cNvSpPr>
            <a:spLocks noGrp="1"/>
          </p:cNvSpPr>
          <p:nvPr>
            <p:ph type="title"/>
          </p:nvPr>
        </p:nvSpPr>
        <p:spPr/>
        <p:txBody>
          <a:bodyPr/>
          <a:lstStyle/>
          <a:p>
            <a:r>
              <a:rPr lang="fr-CA" dirty="0"/>
              <a:t>Configure CI-CD to Azure</a:t>
            </a:r>
            <a:endParaRPr lang="en-CA" dirty="0"/>
          </a:p>
        </p:txBody>
      </p:sp>
      <p:pic>
        <p:nvPicPr>
          <p:cNvPr id="3" name="Image 2">
            <a:extLst>
              <a:ext uri="{FF2B5EF4-FFF2-40B4-BE49-F238E27FC236}">
                <a16:creationId xmlns:a16="http://schemas.microsoft.com/office/drawing/2014/main" id="{7517D586-BC47-43B6-BB78-57B8D907FB7E}"/>
              </a:ext>
            </a:extLst>
          </p:cNvPr>
          <p:cNvPicPr>
            <a:picLocks noChangeAspect="1"/>
          </p:cNvPicPr>
          <p:nvPr/>
        </p:nvPicPr>
        <p:blipFill>
          <a:blip r:embed="rId2"/>
          <a:stretch>
            <a:fillRect/>
          </a:stretch>
        </p:blipFill>
        <p:spPr>
          <a:xfrm>
            <a:off x="3810766" y="0"/>
            <a:ext cx="8381234" cy="6858000"/>
          </a:xfrm>
          <a:prstGeom prst="rect">
            <a:avLst/>
          </a:prstGeom>
        </p:spPr>
      </p:pic>
    </p:spTree>
    <p:extLst>
      <p:ext uri="{BB962C8B-B14F-4D97-AF65-F5344CB8AC3E}">
        <p14:creationId xmlns:p14="http://schemas.microsoft.com/office/powerpoint/2010/main" val="16640351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C0CB9E-4D65-461A-A07B-7942230E2B4A}"/>
              </a:ext>
            </a:extLst>
          </p:cNvPr>
          <p:cNvSpPr>
            <a:spLocks noGrp="1"/>
          </p:cNvSpPr>
          <p:nvPr>
            <p:ph type="title"/>
          </p:nvPr>
        </p:nvSpPr>
        <p:spPr>
          <a:xfrm>
            <a:off x="584200" y="457200"/>
            <a:ext cx="7067884" cy="372410"/>
          </a:xfrm>
        </p:spPr>
        <p:txBody>
          <a:bodyPr/>
          <a:lstStyle/>
          <a:p>
            <a:r>
              <a:rPr lang="fr-CA" dirty="0"/>
              <a:t>Set up CI </a:t>
            </a:r>
            <a:r>
              <a:rPr lang="fr-CA" dirty="0" err="1"/>
              <a:t>with</a:t>
            </a:r>
            <a:r>
              <a:rPr lang="fr-CA" dirty="0"/>
              <a:t> Azure Pipelines </a:t>
            </a:r>
            <a:r>
              <a:rPr lang="fr-CA" dirty="0" err="1"/>
              <a:t>from</a:t>
            </a:r>
            <a:r>
              <a:rPr lang="fr-CA" dirty="0"/>
              <a:t> </a:t>
            </a:r>
            <a:r>
              <a:rPr lang="fr-CA" dirty="0" err="1"/>
              <a:t>Github</a:t>
            </a:r>
            <a:r>
              <a:rPr lang="fr-CA" dirty="0"/>
              <a:t> source</a:t>
            </a:r>
            <a:endParaRPr lang="en-CA" dirty="0"/>
          </a:p>
        </p:txBody>
      </p:sp>
      <p:pic>
        <p:nvPicPr>
          <p:cNvPr id="3" name="Image 2">
            <a:extLst>
              <a:ext uri="{FF2B5EF4-FFF2-40B4-BE49-F238E27FC236}">
                <a16:creationId xmlns:a16="http://schemas.microsoft.com/office/drawing/2014/main" id="{33F420D2-79CD-4F6E-AD8A-015F0927FD97}"/>
              </a:ext>
            </a:extLst>
          </p:cNvPr>
          <p:cNvPicPr>
            <a:picLocks noChangeAspect="1"/>
          </p:cNvPicPr>
          <p:nvPr/>
        </p:nvPicPr>
        <p:blipFill>
          <a:blip r:embed="rId3"/>
          <a:stretch>
            <a:fillRect/>
          </a:stretch>
        </p:blipFill>
        <p:spPr>
          <a:xfrm>
            <a:off x="3383" y="1352550"/>
            <a:ext cx="12192000" cy="5505450"/>
          </a:xfrm>
          <a:prstGeom prst="rect">
            <a:avLst/>
          </a:prstGeom>
        </p:spPr>
      </p:pic>
    </p:spTree>
    <p:extLst>
      <p:ext uri="{BB962C8B-B14F-4D97-AF65-F5344CB8AC3E}">
        <p14:creationId xmlns:p14="http://schemas.microsoft.com/office/powerpoint/2010/main" val="19299442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07094F-CFFE-4A2F-9205-67A9680FC931}"/>
              </a:ext>
            </a:extLst>
          </p:cNvPr>
          <p:cNvSpPr/>
          <p:nvPr/>
        </p:nvSpPr>
        <p:spPr bwMode="auto">
          <a:xfrm>
            <a:off x="0" y="1343771"/>
            <a:ext cx="12436475" cy="934291"/>
          </a:xfrm>
          <a:prstGeom prst="rect">
            <a:avLst/>
          </a:prstGeom>
          <a:solidFill>
            <a:srgbClr val="B8B7B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 name="Oval 9">
            <a:extLst>
              <a:ext uri="{FF2B5EF4-FFF2-40B4-BE49-F238E27FC236}">
                <a16:creationId xmlns:a16="http://schemas.microsoft.com/office/drawing/2014/main" id="{838CAC15-6AF1-4D1C-882B-0BFE12CF6106}"/>
              </a:ext>
            </a:extLst>
          </p:cNvPr>
          <p:cNvSpPr/>
          <p:nvPr/>
        </p:nvSpPr>
        <p:spPr bwMode="auto">
          <a:xfrm>
            <a:off x="808036" y="1122683"/>
            <a:ext cx="1376465" cy="1376465"/>
          </a:xfrm>
          <a:prstGeom prst="ellipse">
            <a:avLst/>
          </a:prstGeom>
          <a:solidFill>
            <a:srgbClr val="B8B7B7"/>
          </a:solidFill>
          <a:ln w="76200">
            <a:solidFill>
              <a:srgbClr val="E7A12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5" name="Freeform 5">
            <a:extLst>
              <a:ext uri="{FF2B5EF4-FFF2-40B4-BE49-F238E27FC236}">
                <a16:creationId xmlns:a16="http://schemas.microsoft.com/office/drawing/2014/main" id="{2E6A2A08-A752-4BBA-8304-9DA5BA1B1A7B}"/>
              </a:ext>
            </a:extLst>
          </p:cNvPr>
          <p:cNvSpPr>
            <a:spLocks noEditPoints="1"/>
          </p:cNvSpPr>
          <p:nvPr/>
        </p:nvSpPr>
        <p:spPr bwMode="auto">
          <a:xfrm>
            <a:off x="1227920" y="1348894"/>
            <a:ext cx="536695" cy="87344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E7A125"/>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sp>
        <p:nvSpPr>
          <p:cNvPr id="8" name="Text Placeholder 4">
            <a:extLst>
              <a:ext uri="{FF2B5EF4-FFF2-40B4-BE49-F238E27FC236}">
                <a16:creationId xmlns:a16="http://schemas.microsoft.com/office/drawing/2014/main" id="{87696344-6F4C-47A0-B00A-E17B461EAB42}"/>
              </a:ext>
            </a:extLst>
          </p:cNvPr>
          <p:cNvSpPr txBox="1">
            <a:spLocks/>
          </p:cNvSpPr>
          <p:nvPr/>
        </p:nvSpPr>
        <p:spPr>
          <a:xfrm>
            <a:off x="1341436" y="3040062"/>
            <a:ext cx="6286279"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dirty="0">
                <a:solidFill>
                  <a:schemeClr val="tx1"/>
                </a:solidFill>
                <a:latin typeface="Segoe UI"/>
              </a:rPr>
              <a:t>Hamida REBAI TRABELSI</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800" dirty="0">
                <a:solidFill>
                  <a:schemeClr val="tx1"/>
                </a:solidFill>
                <a:latin typeface="Segoe UI Light"/>
              </a:rPr>
              <a:t>MVP in Developer Technologies</a:t>
            </a:r>
          </a:p>
          <a:p>
            <a:pPr marL="0" lvl="0" indent="0">
              <a:buNone/>
              <a:defRPr/>
            </a:pPr>
            <a:r>
              <a:rPr lang="en-US" sz="2800" dirty="0">
                <a:latin typeface="Segoe UI Light"/>
              </a:rPr>
              <a:t>. </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Net Consultant</a:t>
            </a:r>
          </a:p>
          <a:p>
            <a:pPr marL="0" lvl="0" indent="0">
              <a:buNone/>
              <a:defRPr/>
            </a:pPr>
            <a:endParaRPr kumimoji="0" lang="en-US" sz="2800" b="0" i="0" u="none" strike="noStrike" kern="1200" cap="none" spc="0" normalizeH="0" baseline="0" noProof="0" dirty="0">
              <a:ln>
                <a:noFill/>
              </a:ln>
              <a:solidFill>
                <a:schemeClr val="tx1"/>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4C0479A-53E5-452E-BBCC-9C451888E845}"/>
              </a:ext>
            </a:extLst>
          </p:cNvPr>
          <p:cNvSpPr/>
          <p:nvPr/>
        </p:nvSpPr>
        <p:spPr>
          <a:xfrm>
            <a:off x="1341436" y="4770576"/>
            <a:ext cx="3395160" cy="707886"/>
          </a:xfrm>
          <a:prstGeom prst="rect">
            <a:avLst/>
          </a:prstGeom>
        </p:spPr>
        <p:txBody>
          <a:bodyPr wrap="none">
            <a:spAutoFit/>
          </a:bodyPr>
          <a:lstStyle/>
          <a:p>
            <a:pPr lvl="0" defTabSz="932742">
              <a:defRPr/>
            </a:pPr>
            <a:r>
              <a:rPr lang="en-US" sz="2000" dirty="0">
                <a:latin typeface="Segoe UI Light"/>
              </a:rPr>
              <a:t>Twitter: @</a:t>
            </a:r>
            <a:r>
              <a:rPr lang="en-US" sz="2000" dirty="0" err="1">
                <a:latin typeface="Segoe UI Light"/>
              </a:rPr>
              <a:t>rebaihamida</a:t>
            </a:r>
            <a:r>
              <a:rPr lang="en-US" sz="2000" dirty="0">
                <a:latin typeface="Segoe UI Light"/>
              </a:rPr>
              <a:t> </a:t>
            </a:r>
            <a:endParaRPr kumimoji="0" lang="en-US" sz="2000" b="0" i="0" u="none" strike="noStrike" kern="1200" cap="none" spc="0" normalizeH="0" baseline="0" noProof="0" dirty="0">
              <a:ln>
                <a:noFill/>
              </a:ln>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Light"/>
                <a:ea typeface="+mn-ea"/>
                <a:cs typeface="+mn-cs"/>
              </a:rPr>
              <a:t>Email: didourebai@gmail.com</a:t>
            </a:r>
          </a:p>
        </p:txBody>
      </p:sp>
      <p:pic>
        <p:nvPicPr>
          <p:cNvPr id="1026" name="Picture 2" descr="Image result for thank you png transparent">
            <a:extLst>
              <a:ext uri="{FF2B5EF4-FFF2-40B4-BE49-F238E27FC236}">
                <a16:creationId xmlns:a16="http://schemas.microsoft.com/office/drawing/2014/main" id="{D17A21E5-F3D6-4E31-954F-B50D663F3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929" y="4716462"/>
            <a:ext cx="4671042" cy="196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6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5CBD0B-84CE-485E-AB71-696E6852DFDA}"/>
              </a:ext>
            </a:extLst>
          </p:cNvPr>
          <p:cNvSpPr>
            <a:spLocks noGrp="1"/>
          </p:cNvSpPr>
          <p:nvPr>
            <p:ph type="title"/>
          </p:nvPr>
        </p:nvSpPr>
        <p:spPr/>
        <p:txBody>
          <a:bodyPr/>
          <a:lstStyle/>
          <a:p>
            <a:r>
              <a:rPr lang="fr-CA" dirty="0"/>
              <a:t>Agenda</a:t>
            </a:r>
            <a:endParaRPr lang="en-CA" dirty="0"/>
          </a:p>
        </p:txBody>
      </p:sp>
      <p:pic>
        <p:nvPicPr>
          <p:cNvPr id="4" name="Image 3">
            <a:extLst>
              <a:ext uri="{FF2B5EF4-FFF2-40B4-BE49-F238E27FC236}">
                <a16:creationId xmlns:a16="http://schemas.microsoft.com/office/drawing/2014/main" id="{3A528217-46BC-4AC6-A937-F8744CDDB211}"/>
              </a:ext>
            </a:extLst>
          </p:cNvPr>
          <p:cNvPicPr>
            <a:picLocks noChangeAspect="1"/>
          </p:cNvPicPr>
          <p:nvPr/>
        </p:nvPicPr>
        <p:blipFill>
          <a:blip r:embed="rId3"/>
          <a:stretch>
            <a:fillRect/>
          </a:stretch>
        </p:blipFill>
        <p:spPr>
          <a:xfrm>
            <a:off x="2117935" y="1239679"/>
            <a:ext cx="7956130" cy="5378478"/>
          </a:xfrm>
          <a:prstGeom prst="rect">
            <a:avLst/>
          </a:prstGeom>
        </p:spPr>
      </p:pic>
      <p:sp>
        <p:nvSpPr>
          <p:cNvPr id="5" name="Accolade ouvrante 4">
            <a:extLst>
              <a:ext uri="{FF2B5EF4-FFF2-40B4-BE49-F238E27FC236}">
                <a16:creationId xmlns:a16="http://schemas.microsoft.com/office/drawing/2014/main" id="{BD440929-98D4-4DF2-8E24-DFDE54BB0681}"/>
              </a:ext>
            </a:extLst>
          </p:cNvPr>
          <p:cNvSpPr/>
          <p:nvPr/>
        </p:nvSpPr>
        <p:spPr>
          <a:xfrm>
            <a:off x="1937461" y="1491916"/>
            <a:ext cx="649328" cy="1937084"/>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ZoneTexte 5">
            <a:extLst>
              <a:ext uri="{FF2B5EF4-FFF2-40B4-BE49-F238E27FC236}">
                <a16:creationId xmlns:a16="http://schemas.microsoft.com/office/drawing/2014/main" id="{8E5602B2-A41B-431D-9EBE-4C33C3835E18}"/>
              </a:ext>
            </a:extLst>
          </p:cNvPr>
          <p:cNvSpPr txBox="1"/>
          <p:nvPr/>
        </p:nvSpPr>
        <p:spPr>
          <a:xfrm>
            <a:off x="168442" y="2152681"/>
            <a:ext cx="1865272" cy="615553"/>
          </a:xfrm>
          <a:prstGeom prst="rect">
            <a:avLst/>
          </a:prstGeom>
          <a:noFill/>
        </p:spPr>
        <p:txBody>
          <a:bodyPr wrap="square" lIns="0" tIns="0" rIns="0" bIns="0" rtlCol="0">
            <a:spAutoFit/>
          </a:bodyPr>
          <a:lstStyle/>
          <a:p>
            <a:pPr algn="just"/>
            <a:r>
              <a:rPr lang="en-CA" sz="2000" b="1" dirty="0">
                <a:solidFill>
                  <a:srgbClr val="EAA027"/>
                </a:solidFill>
              </a:rPr>
              <a:t>Client side web technologies</a:t>
            </a:r>
          </a:p>
        </p:txBody>
      </p:sp>
      <p:sp>
        <p:nvSpPr>
          <p:cNvPr id="7" name="Accolade ouvrante 6">
            <a:extLst>
              <a:ext uri="{FF2B5EF4-FFF2-40B4-BE49-F238E27FC236}">
                <a16:creationId xmlns:a16="http://schemas.microsoft.com/office/drawing/2014/main" id="{D5967EFF-8B0E-40C4-BC43-AADF9D828153}"/>
              </a:ext>
            </a:extLst>
          </p:cNvPr>
          <p:cNvSpPr/>
          <p:nvPr/>
        </p:nvSpPr>
        <p:spPr>
          <a:xfrm>
            <a:off x="3156284" y="5016877"/>
            <a:ext cx="649328" cy="858253"/>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ZoneTexte 7">
            <a:extLst>
              <a:ext uri="{FF2B5EF4-FFF2-40B4-BE49-F238E27FC236}">
                <a16:creationId xmlns:a16="http://schemas.microsoft.com/office/drawing/2014/main" id="{1560E186-B910-42F6-99B1-F543994689F8}"/>
              </a:ext>
            </a:extLst>
          </p:cNvPr>
          <p:cNvSpPr txBox="1"/>
          <p:nvPr/>
        </p:nvSpPr>
        <p:spPr>
          <a:xfrm>
            <a:off x="806116" y="3363804"/>
            <a:ext cx="1961147" cy="615553"/>
          </a:xfrm>
          <a:prstGeom prst="rect">
            <a:avLst/>
          </a:prstGeom>
          <a:noFill/>
        </p:spPr>
        <p:txBody>
          <a:bodyPr wrap="square" lIns="0" tIns="0" rIns="0" bIns="0" rtlCol="0">
            <a:spAutoFit/>
          </a:bodyPr>
          <a:lstStyle/>
          <a:p>
            <a:pPr algn="just"/>
            <a:r>
              <a:rPr lang="en-CA" sz="2000" b="1" dirty="0">
                <a:solidFill>
                  <a:srgbClr val="7BB82F"/>
                </a:solidFill>
              </a:rPr>
              <a:t>Server side web technologies</a:t>
            </a:r>
          </a:p>
        </p:txBody>
      </p:sp>
      <p:sp>
        <p:nvSpPr>
          <p:cNvPr id="9" name="Accolade fermante 8">
            <a:extLst>
              <a:ext uri="{FF2B5EF4-FFF2-40B4-BE49-F238E27FC236}">
                <a16:creationId xmlns:a16="http://schemas.microsoft.com/office/drawing/2014/main" id="{C412D56E-4284-476F-83E5-5F843647132D}"/>
              </a:ext>
            </a:extLst>
          </p:cNvPr>
          <p:cNvSpPr/>
          <p:nvPr/>
        </p:nvSpPr>
        <p:spPr>
          <a:xfrm>
            <a:off x="8975558" y="3862137"/>
            <a:ext cx="360947" cy="37297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ZoneTexte 9">
            <a:extLst>
              <a:ext uri="{FF2B5EF4-FFF2-40B4-BE49-F238E27FC236}">
                <a16:creationId xmlns:a16="http://schemas.microsoft.com/office/drawing/2014/main" id="{A4CAB33F-9326-4ADF-A844-666D0A74E002}"/>
              </a:ext>
            </a:extLst>
          </p:cNvPr>
          <p:cNvSpPr txBox="1"/>
          <p:nvPr/>
        </p:nvSpPr>
        <p:spPr>
          <a:xfrm>
            <a:off x="9452347" y="3894737"/>
            <a:ext cx="2269852" cy="307777"/>
          </a:xfrm>
          <a:prstGeom prst="rect">
            <a:avLst/>
          </a:prstGeom>
          <a:noFill/>
        </p:spPr>
        <p:txBody>
          <a:bodyPr wrap="none" lIns="0" tIns="0" rIns="0" bIns="0" rtlCol="0">
            <a:spAutoFit/>
          </a:bodyPr>
          <a:lstStyle/>
          <a:p>
            <a:pPr algn="l"/>
            <a:r>
              <a:rPr lang="fr-CA" sz="2000" b="1" dirty="0">
                <a:solidFill>
                  <a:srgbClr val="824D09"/>
                </a:solidFill>
              </a:rPr>
              <a:t>SGBDR and NoSQL</a:t>
            </a:r>
            <a:endParaRPr lang="en-CA" sz="2000" b="1" dirty="0" err="1">
              <a:solidFill>
                <a:srgbClr val="824D09"/>
              </a:solidFill>
            </a:endParaRPr>
          </a:p>
        </p:txBody>
      </p:sp>
      <p:sp>
        <p:nvSpPr>
          <p:cNvPr id="11" name="Accolade ouvrante 10">
            <a:extLst>
              <a:ext uri="{FF2B5EF4-FFF2-40B4-BE49-F238E27FC236}">
                <a16:creationId xmlns:a16="http://schemas.microsoft.com/office/drawing/2014/main" id="{64A042AF-433D-414D-877D-F293536FDC9F}"/>
              </a:ext>
            </a:extLst>
          </p:cNvPr>
          <p:cNvSpPr/>
          <p:nvPr/>
        </p:nvSpPr>
        <p:spPr>
          <a:xfrm>
            <a:off x="2919663" y="3420979"/>
            <a:ext cx="649328" cy="781535"/>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ZoneTexte 11">
            <a:extLst>
              <a:ext uri="{FF2B5EF4-FFF2-40B4-BE49-F238E27FC236}">
                <a16:creationId xmlns:a16="http://schemas.microsoft.com/office/drawing/2014/main" id="{ABC8D020-0D03-4F41-BA83-163EF90A7662}"/>
              </a:ext>
            </a:extLst>
          </p:cNvPr>
          <p:cNvSpPr txBox="1"/>
          <p:nvPr/>
        </p:nvSpPr>
        <p:spPr>
          <a:xfrm>
            <a:off x="1042737" y="4302332"/>
            <a:ext cx="1961147" cy="307777"/>
          </a:xfrm>
          <a:prstGeom prst="rect">
            <a:avLst/>
          </a:prstGeom>
          <a:noFill/>
        </p:spPr>
        <p:txBody>
          <a:bodyPr wrap="square" lIns="0" tIns="0" rIns="0" bIns="0" rtlCol="0">
            <a:spAutoFit/>
          </a:bodyPr>
          <a:lstStyle/>
          <a:p>
            <a:pPr algn="just"/>
            <a:r>
              <a:rPr lang="en-CA" sz="2000" b="1" dirty="0">
                <a:solidFill>
                  <a:srgbClr val="6D3528"/>
                </a:solidFill>
              </a:rPr>
              <a:t>Languages</a:t>
            </a:r>
          </a:p>
        </p:txBody>
      </p:sp>
      <p:sp>
        <p:nvSpPr>
          <p:cNvPr id="13" name="Accolade ouvrante 12">
            <a:extLst>
              <a:ext uri="{FF2B5EF4-FFF2-40B4-BE49-F238E27FC236}">
                <a16:creationId xmlns:a16="http://schemas.microsoft.com/office/drawing/2014/main" id="{AB2FDCCA-22F3-4BA9-95FB-91FE23834D50}"/>
              </a:ext>
            </a:extLst>
          </p:cNvPr>
          <p:cNvSpPr/>
          <p:nvPr/>
        </p:nvSpPr>
        <p:spPr>
          <a:xfrm>
            <a:off x="3156284" y="4275356"/>
            <a:ext cx="649328" cy="781535"/>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ZoneTexte 13">
            <a:extLst>
              <a:ext uri="{FF2B5EF4-FFF2-40B4-BE49-F238E27FC236}">
                <a16:creationId xmlns:a16="http://schemas.microsoft.com/office/drawing/2014/main" id="{15EF5F44-67DA-4749-AEBD-5CBFE6128036}"/>
              </a:ext>
            </a:extLst>
          </p:cNvPr>
          <p:cNvSpPr txBox="1"/>
          <p:nvPr/>
        </p:nvSpPr>
        <p:spPr>
          <a:xfrm>
            <a:off x="383006" y="5292114"/>
            <a:ext cx="2761246" cy="307777"/>
          </a:xfrm>
          <a:prstGeom prst="rect">
            <a:avLst/>
          </a:prstGeom>
          <a:noFill/>
        </p:spPr>
        <p:txBody>
          <a:bodyPr wrap="square" lIns="0" tIns="0" rIns="0" bIns="0" rtlCol="0">
            <a:spAutoFit/>
          </a:bodyPr>
          <a:lstStyle/>
          <a:p>
            <a:pPr algn="just"/>
            <a:r>
              <a:rPr lang="en-CA" sz="2000" b="1" dirty="0">
                <a:solidFill>
                  <a:srgbClr val="E7A125"/>
                </a:solidFill>
              </a:rPr>
              <a:t>OS and Cloud Provider</a:t>
            </a:r>
          </a:p>
        </p:txBody>
      </p:sp>
    </p:spTree>
    <p:extLst>
      <p:ext uri="{BB962C8B-B14F-4D97-AF65-F5344CB8AC3E}">
        <p14:creationId xmlns:p14="http://schemas.microsoft.com/office/powerpoint/2010/main" val="38765154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5CBD0B-84CE-485E-AB71-696E6852DFDA}"/>
              </a:ext>
            </a:extLst>
          </p:cNvPr>
          <p:cNvSpPr>
            <a:spLocks noGrp="1"/>
          </p:cNvSpPr>
          <p:nvPr>
            <p:ph type="title"/>
          </p:nvPr>
        </p:nvSpPr>
        <p:spPr/>
        <p:txBody>
          <a:bodyPr/>
          <a:lstStyle/>
          <a:p>
            <a:r>
              <a:rPr lang="fr-CA" dirty="0"/>
              <a:t>Introduction</a:t>
            </a:r>
            <a:endParaRPr lang="en-CA" dirty="0"/>
          </a:p>
        </p:txBody>
      </p:sp>
      <p:sp>
        <p:nvSpPr>
          <p:cNvPr id="3" name="Espace réservé du texte 2">
            <a:extLst>
              <a:ext uri="{FF2B5EF4-FFF2-40B4-BE49-F238E27FC236}">
                <a16:creationId xmlns:a16="http://schemas.microsoft.com/office/drawing/2014/main" id="{F7C98D76-8B10-4259-BE69-5C1068168BB9}"/>
              </a:ext>
            </a:extLst>
          </p:cNvPr>
          <p:cNvSpPr>
            <a:spLocks noGrp="1"/>
          </p:cNvSpPr>
          <p:nvPr>
            <p:ph type="body" sz="quarter" idx="10"/>
          </p:nvPr>
        </p:nvSpPr>
        <p:spPr>
          <a:xfrm>
            <a:off x="586390" y="1434370"/>
            <a:ext cx="11018520" cy="4481227"/>
          </a:xfrm>
        </p:spPr>
        <p:txBody>
          <a:bodyPr/>
          <a:lstStyle/>
          <a:p>
            <a:pPr marL="457200" indent="-457200" algn="just">
              <a:buFont typeface="Arial" panose="020B0604020202020204" pitchFamily="34" charset="0"/>
              <a:buChar char="•"/>
            </a:pPr>
            <a:r>
              <a:rPr lang="en-US" dirty="0"/>
              <a:t>Modern web applications have higher user expectations and greater demands than ever before. </a:t>
            </a:r>
          </a:p>
          <a:p>
            <a:pPr marL="457200" indent="-457200" algn="just">
              <a:buFont typeface="Arial" panose="020B0604020202020204" pitchFamily="34" charset="0"/>
              <a:buChar char="•"/>
            </a:pPr>
            <a:r>
              <a:rPr lang="en-US" b="1" dirty="0"/>
              <a:t>Available</a:t>
            </a:r>
            <a:r>
              <a:rPr lang="en-US" dirty="0"/>
              <a:t> from anywhere in the world.</a:t>
            </a:r>
          </a:p>
          <a:p>
            <a:pPr marL="457200" indent="-457200" algn="just">
              <a:buFont typeface="Arial" panose="020B0604020202020204" pitchFamily="34" charset="0"/>
              <a:buChar char="•"/>
            </a:pPr>
            <a:r>
              <a:rPr lang="en-US" b="1" dirty="0"/>
              <a:t>Usable</a:t>
            </a:r>
            <a:r>
              <a:rPr lang="en-US" dirty="0"/>
              <a:t> from virtual any device or screen size.</a:t>
            </a:r>
          </a:p>
          <a:p>
            <a:pPr marL="457200" indent="-457200" algn="just">
              <a:buFont typeface="Arial" panose="020B0604020202020204" pitchFamily="34" charset="0"/>
              <a:buChar char="•"/>
            </a:pPr>
            <a:r>
              <a:rPr lang="en-US" b="1" dirty="0"/>
              <a:t>Secure</a:t>
            </a:r>
            <a:r>
              <a:rPr lang="en-US" dirty="0"/>
              <a:t>, </a:t>
            </a:r>
            <a:r>
              <a:rPr lang="en-US" b="1" dirty="0"/>
              <a:t>flexible</a:t>
            </a:r>
            <a:r>
              <a:rPr lang="en-US" dirty="0"/>
              <a:t> and </a:t>
            </a:r>
            <a:r>
              <a:rPr lang="en-US" b="1" dirty="0"/>
              <a:t>scalable</a:t>
            </a:r>
            <a:r>
              <a:rPr lang="en-US" dirty="0"/>
              <a:t>.</a:t>
            </a:r>
          </a:p>
          <a:p>
            <a:pPr marL="457200" indent="-457200" algn="just">
              <a:buFont typeface="Arial" panose="020B0604020202020204" pitchFamily="34" charset="0"/>
              <a:buChar char="•"/>
            </a:pPr>
            <a:r>
              <a:rPr lang="en-US" dirty="0"/>
              <a:t>Cross platform.</a:t>
            </a:r>
          </a:p>
          <a:p>
            <a:pPr marL="457200" indent="-457200" algn="just">
              <a:buFont typeface="Arial" panose="020B0604020202020204" pitchFamily="34" charset="0"/>
              <a:buChar char="•"/>
            </a:pPr>
            <a:r>
              <a:rPr lang="en-US" b="1" dirty="0"/>
              <a:t>Modular</a:t>
            </a:r>
            <a:r>
              <a:rPr lang="en-US" dirty="0"/>
              <a:t> and loosely coupled.</a:t>
            </a:r>
          </a:p>
          <a:p>
            <a:pPr marL="457200" indent="-457200" algn="just">
              <a:buFont typeface="Arial" panose="020B0604020202020204" pitchFamily="34" charset="0"/>
              <a:buChar char="•"/>
            </a:pPr>
            <a:r>
              <a:rPr lang="en-US" b="1" dirty="0"/>
              <a:t>Simple</a:t>
            </a:r>
            <a:r>
              <a:rPr lang="en-US" dirty="0"/>
              <a:t> development and </a:t>
            </a:r>
            <a:r>
              <a:rPr lang="en-US" b="1" dirty="0"/>
              <a:t>deployment</a:t>
            </a:r>
            <a:r>
              <a:rPr lang="en-US" dirty="0"/>
              <a:t>. </a:t>
            </a:r>
          </a:p>
          <a:p>
            <a:pPr marL="457200" indent="-457200" algn="just">
              <a:buFont typeface="Arial" panose="020B0604020202020204" pitchFamily="34" charset="0"/>
              <a:buChar char="•"/>
            </a:pPr>
            <a:r>
              <a:rPr lang="en-US" dirty="0"/>
              <a:t>Cloud-hosted </a:t>
            </a:r>
          </a:p>
        </p:txBody>
      </p:sp>
    </p:spTree>
    <p:extLst>
      <p:ext uri="{BB962C8B-B14F-4D97-AF65-F5344CB8AC3E}">
        <p14:creationId xmlns:p14="http://schemas.microsoft.com/office/powerpoint/2010/main" val="1012406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8EC4FC-FC69-425F-9439-4CD6271886A2}"/>
              </a:ext>
            </a:extLst>
          </p:cNvPr>
          <p:cNvSpPr>
            <a:spLocks noGrp="1"/>
          </p:cNvSpPr>
          <p:nvPr>
            <p:ph type="title"/>
          </p:nvPr>
        </p:nvSpPr>
        <p:spPr>
          <a:xfrm>
            <a:off x="585215" y="3009254"/>
            <a:ext cx="7287197" cy="498598"/>
          </a:xfrm>
        </p:spPr>
        <p:txBody>
          <a:bodyPr/>
          <a:lstStyle/>
          <a:p>
            <a:r>
              <a:rPr lang="en-CA" dirty="0"/>
              <a:t>Client side web technologies </a:t>
            </a:r>
          </a:p>
        </p:txBody>
      </p:sp>
    </p:spTree>
    <p:extLst>
      <p:ext uri="{BB962C8B-B14F-4D97-AF65-F5344CB8AC3E}">
        <p14:creationId xmlns:p14="http://schemas.microsoft.com/office/powerpoint/2010/main" val="136415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8EC4FC-FC69-425F-9439-4CD6271886A2}"/>
              </a:ext>
            </a:extLst>
          </p:cNvPr>
          <p:cNvSpPr>
            <a:spLocks noGrp="1"/>
          </p:cNvSpPr>
          <p:nvPr>
            <p:ph type="title"/>
          </p:nvPr>
        </p:nvSpPr>
        <p:spPr>
          <a:xfrm>
            <a:off x="494259" y="2515238"/>
            <a:ext cx="7750331" cy="1107996"/>
          </a:xfrm>
        </p:spPr>
        <p:txBody>
          <a:bodyPr/>
          <a:lstStyle/>
          <a:p>
            <a:r>
              <a:rPr lang="en-US" dirty="0"/>
              <a:t>JavaScript libraries and frameworks</a:t>
            </a:r>
            <a:endParaRPr lang="en-CA" dirty="0"/>
          </a:p>
        </p:txBody>
      </p:sp>
    </p:spTree>
    <p:extLst>
      <p:ext uri="{BB962C8B-B14F-4D97-AF65-F5344CB8AC3E}">
        <p14:creationId xmlns:p14="http://schemas.microsoft.com/office/powerpoint/2010/main" val="180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3272BA-B309-424A-8929-07941797518A}"/>
              </a:ext>
            </a:extLst>
          </p:cNvPr>
          <p:cNvSpPr>
            <a:spLocks noGrp="1"/>
          </p:cNvSpPr>
          <p:nvPr>
            <p:ph type="title"/>
          </p:nvPr>
        </p:nvSpPr>
        <p:spPr/>
        <p:txBody>
          <a:bodyPr/>
          <a:lstStyle/>
          <a:p>
            <a:r>
              <a:rPr lang="en-CA" dirty="0"/>
              <a:t>JavaScript Framework</a:t>
            </a:r>
          </a:p>
        </p:txBody>
      </p:sp>
      <p:pic>
        <p:nvPicPr>
          <p:cNvPr id="5" name="Image 4">
            <a:extLst>
              <a:ext uri="{FF2B5EF4-FFF2-40B4-BE49-F238E27FC236}">
                <a16:creationId xmlns:a16="http://schemas.microsoft.com/office/drawing/2014/main" id="{E7D34347-3B21-445C-A929-B99AF223E4BD}"/>
              </a:ext>
            </a:extLst>
          </p:cNvPr>
          <p:cNvPicPr>
            <a:picLocks noChangeAspect="1"/>
          </p:cNvPicPr>
          <p:nvPr/>
        </p:nvPicPr>
        <p:blipFill>
          <a:blip r:embed="rId3"/>
          <a:stretch>
            <a:fillRect/>
          </a:stretch>
        </p:blipFill>
        <p:spPr>
          <a:xfrm>
            <a:off x="429015" y="1225290"/>
            <a:ext cx="5457825" cy="1619250"/>
          </a:xfrm>
          <a:prstGeom prst="rect">
            <a:avLst/>
          </a:prstGeom>
        </p:spPr>
      </p:pic>
      <p:pic>
        <p:nvPicPr>
          <p:cNvPr id="6" name="Image 5">
            <a:extLst>
              <a:ext uri="{FF2B5EF4-FFF2-40B4-BE49-F238E27FC236}">
                <a16:creationId xmlns:a16="http://schemas.microsoft.com/office/drawing/2014/main" id="{C32728A4-2389-424B-BFC3-A996DEBCF117}"/>
              </a:ext>
            </a:extLst>
          </p:cNvPr>
          <p:cNvPicPr>
            <a:picLocks noChangeAspect="1"/>
          </p:cNvPicPr>
          <p:nvPr/>
        </p:nvPicPr>
        <p:blipFill>
          <a:blip r:embed="rId4"/>
          <a:stretch>
            <a:fillRect/>
          </a:stretch>
        </p:blipFill>
        <p:spPr>
          <a:xfrm>
            <a:off x="7513172" y="982465"/>
            <a:ext cx="4243184" cy="1627773"/>
          </a:xfrm>
          <a:prstGeom prst="rect">
            <a:avLst/>
          </a:prstGeom>
        </p:spPr>
      </p:pic>
      <p:pic>
        <p:nvPicPr>
          <p:cNvPr id="8" name="Image 7">
            <a:extLst>
              <a:ext uri="{FF2B5EF4-FFF2-40B4-BE49-F238E27FC236}">
                <a16:creationId xmlns:a16="http://schemas.microsoft.com/office/drawing/2014/main" id="{E6D16313-6129-4927-AD78-32D80A9A15CE}"/>
              </a:ext>
            </a:extLst>
          </p:cNvPr>
          <p:cNvPicPr>
            <a:picLocks noChangeAspect="1"/>
          </p:cNvPicPr>
          <p:nvPr/>
        </p:nvPicPr>
        <p:blipFill>
          <a:blip r:embed="rId5"/>
          <a:stretch>
            <a:fillRect/>
          </a:stretch>
        </p:blipFill>
        <p:spPr>
          <a:xfrm>
            <a:off x="9169594" y="4587783"/>
            <a:ext cx="1795543" cy="1993053"/>
          </a:xfrm>
          <a:prstGeom prst="rect">
            <a:avLst/>
          </a:prstGeom>
        </p:spPr>
      </p:pic>
      <p:pic>
        <p:nvPicPr>
          <p:cNvPr id="9" name="Graphique 8">
            <a:extLst>
              <a:ext uri="{FF2B5EF4-FFF2-40B4-BE49-F238E27FC236}">
                <a16:creationId xmlns:a16="http://schemas.microsoft.com/office/drawing/2014/main" id="{6937A6D7-814E-431E-9023-444D38F4E4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1262" y="2767449"/>
            <a:ext cx="2283502" cy="2283502"/>
          </a:xfrm>
          <a:prstGeom prst="rect">
            <a:avLst/>
          </a:prstGeom>
        </p:spPr>
      </p:pic>
      <p:pic>
        <p:nvPicPr>
          <p:cNvPr id="11" name="Image 10">
            <a:extLst>
              <a:ext uri="{FF2B5EF4-FFF2-40B4-BE49-F238E27FC236}">
                <a16:creationId xmlns:a16="http://schemas.microsoft.com/office/drawing/2014/main" id="{3FB7B6F5-7571-4957-8689-D82E654B3A1F}"/>
              </a:ext>
            </a:extLst>
          </p:cNvPr>
          <p:cNvPicPr>
            <a:picLocks noChangeAspect="1"/>
          </p:cNvPicPr>
          <p:nvPr/>
        </p:nvPicPr>
        <p:blipFill>
          <a:blip r:embed="rId8"/>
          <a:stretch>
            <a:fillRect/>
          </a:stretch>
        </p:blipFill>
        <p:spPr>
          <a:xfrm>
            <a:off x="931883" y="5050951"/>
            <a:ext cx="2857500" cy="1724025"/>
          </a:xfrm>
          <a:prstGeom prst="rect">
            <a:avLst/>
          </a:prstGeom>
        </p:spPr>
      </p:pic>
      <p:pic>
        <p:nvPicPr>
          <p:cNvPr id="24" name="Image 23">
            <a:extLst>
              <a:ext uri="{FF2B5EF4-FFF2-40B4-BE49-F238E27FC236}">
                <a16:creationId xmlns:a16="http://schemas.microsoft.com/office/drawing/2014/main" id="{03A37CA7-EBF1-4B65-9D04-5DE074845A12}"/>
              </a:ext>
            </a:extLst>
          </p:cNvPr>
          <p:cNvPicPr>
            <a:picLocks noChangeAspect="1"/>
          </p:cNvPicPr>
          <p:nvPr/>
        </p:nvPicPr>
        <p:blipFill>
          <a:blip r:embed="rId9"/>
          <a:stretch>
            <a:fillRect/>
          </a:stretch>
        </p:blipFill>
        <p:spPr>
          <a:xfrm>
            <a:off x="4987465" y="4966288"/>
            <a:ext cx="2723672" cy="1808688"/>
          </a:xfrm>
          <a:prstGeom prst="rect">
            <a:avLst/>
          </a:prstGeom>
        </p:spPr>
      </p:pic>
      <p:pic>
        <p:nvPicPr>
          <p:cNvPr id="13" name="Image 12">
            <a:extLst>
              <a:ext uri="{FF2B5EF4-FFF2-40B4-BE49-F238E27FC236}">
                <a16:creationId xmlns:a16="http://schemas.microsoft.com/office/drawing/2014/main" id="{1DB3C81C-1F68-4078-A552-A4363F630DEC}"/>
              </a:ext>
            </a:extLst>
          </p:cNvPr>
          <p:cNvPicPr>
            <a:picLocks noChangeAspect="1"/>
          </p:cNvPicPr>
          <p:nvPr/>
        </p:nvPicPr>
        <p:blipFill>
          <a:blip r:embed="rId10"/>
          <a:stretch>
            <a:fillRect/>
          </a:stretch>
        </p:blipFill>
        <p:spPr>
          <a:xfrm>
            <a:off x="3809434" y="2824660"/>
            <a:ext cx="2059999" cy="2059999"/>
          </a:xfrm>
          <a:prstGeom prst="rect">
            <a:avLst/>
          </a:prstGeom>
        </p:spPr>
      </p:pic>
      <p:pic>
        <p:nvPicPr>
          <p:cNvPr id="26" name="Image 25">
            <a:extLst>
              <a:ext uri="{FF2B5EF4-FFF2-40B4-BE49-F238E27FC236}">
                <a16:creationId xmlns:a16="http://schemas.microsoft.com/office/drawing/2014/main" id="{27798015-296D-4B2C-BE78-B77B40D6BC6F}"/>
              </a:ext>
            </a:extLst>
          </p:cNvPr>
          <p:cNvPicPr>
            <a:picLocks noChangeAspect="1"/>
          </p:cNvPicPr>
          <p:nvPr/>
        </p:nvPicPr>
        <p:blipFill>
          <a:blip r:embed="rId11"/>
          <a:stretch>
            <a:fillRect/>
          </a:stretch>
        </p:blipFill>
        <p:spPr>
          <a:xfrm>
            <a:off x="964296" y="2877138"/>
            <a:ext cx="2246097" cy="2156253"/>
          </a:xfrm>
          <a:prstGeom prst="rect">
            <a:avLst/>
          </a:prstGeom>
        </p:spPr>
      </p:pic>
    </p:spTree>
    <p:extLst>
      <p:ext uri="{BB962C8B-B14F-4D97-AF65-F5344CB8AC3E}">
        <p14:creationId xmlns:p14="http://schemas.microsoft.com/office/powerpoint/2010/main" val="25859253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3272BA-B309-424A-8929-07941797518A}"/>
              </a:ext>
            </a:extLst>
          </p:cNvPr>
          <p:cNvSpPr>
            <a:spLocks noGrp="1"/>
          </p:cNvSpPr>
          <p:nvPr>
            <p:ph type="title"/>
          </p:nvPr>
        </p:nvSpPr>
        <p:spPr/>
        <p:txBody>
          <a:bodyPr/>
          <a:lstStyle/>
          <a:p>
            <a:r>
              <a:rPr lang="en-CA" dirty="0"/>
              <a:t>JavaScript Libraries</a:t>
            </a:r>
          </a:p>
        </p:txBody>
      </p:sp>
      <p:pic>
        <p:nvPicPr>
          <p:cNvPr id="17" name="Image 16">
            <a:extLst>
              <a:ext uri="{FF2B5EF4-FFF2-40B4-BE49-F238E27FC236}">
                <a16:creationId xmlns:a16="http://schemas.microsoft.com/office/drawing/2014/main" id="{2B9C6777-3311-4ACB-A311-AAFC8F541AED}"/>
              </a:ext>
            </a:extLst>
          </p:cNvPr>
          <p:cNvPicPr>
            <a:picLocks noChangeAspect="1"/>
          </p:cNvPicPr>
          <p:nvPr/>
        </p:nvPicPr>
        <p:blipFill>
          <a:blip r:embed="rId3"/>
          <a:stretch>
            <a:fillRect/>
          </a:stretch>
        </p:blipFill>
        <p:spPr>
          <a:xfrm>
            <a:off x="260863" y="1967476"/>
            <a:ext cx="3910286" cy="992846"/>
          </a:xfrm>
          <a:prstGeom prst="rect">
            <a:avLst/>
          </a:prstGeom>
        </p:spPr>
      </p:pic>
      <p:pic>
        <p:nvPicPr>
          <p:cNvPr id="19" name="Image 18">
            <a:extLst>
              <a:ext uri="{FF2B5EF4-FFF2-40B4-BE49-F238E27FC236}">
                <a16:creationId xmlns:a16="http://schemas.microsoft.com/office/drawing/2014/main" id="{B53691D0-AC2B-4F49-B12F-2914E3F4FF52}"/>
              </a:ext>
            </a:extLst>
          </p:cNvPr>
          <p:cNvPicPr>
            <a:picLocks noChangeAspect="1"/>
          </p:cNvPicPr>
          <p:nvPr/>
        </p:nvPicPr>
        <p:blipFill>
          <a:blip r:embed="rId4"/>
          <a:stretch>
            <a:fillRect/>
          </a:stretch>
        </p:blipFill>
        <p:spPr>
          <a:xfrm>
            <a:off x="1576928" y="3299643"/>
            <a:ext cx="2549747" cy="2032998"/>
          </a:xfrm>
          <a:prstGeom prst="rect">
            <a:avLst/>
          </a:prstGeom>
        </p:spPr>
      </p:pic>
      <p:pic>
        <p:nvPicPr>
          <p:cNvPr id="21" name="Image 20">
            <a:extLst>
              <a:ext uri="{FF2B5EF4-FFF2-40B4-BE49-F238E27FC236}">
                <a16:creationId xmlns:a16="http://schemas.microsoft.com/office/drawing/2014/main" id="{D466C33B-3E4D-46C6-8CEF-4325CF113014}"/>
              </a:ext>
            </a:extLst>
          </p:cNvPr>
          <p:cNvPicPr>
            <a:picLocks noChangeAspect="1"/>
          </p:cNvPicPr>
          <p:nvPr/>
        </p:nvPicPr>
        <p:blipFill>
          <a:blip r:embed="rId5"/>
          <a:stretch>
            <a:fillRect/>
          </a:stretch>
        </p:blipFill>
        <p:spPr>
          <a:xfrm>
            <a:off x="9225425" y="2960322"/>
            <a:ext cx="2226216" cy="2226216"/>
          </a:xfrm>
          <a:prstGeom prst="rect">
            <a:avLst/>
          </a:prstGeom>
        </p:spPr>
      </p:pic>
      <p:pic>
        <p:nvPicPr>
          <p:cNvPr id="23" name="Image 22">
            <a:extLst>
              <a:ext uri="{FF2B5EF4-FFF2-40B4-BE49-F238E27FC236}">
                <a16:creationId xmlns:a16="http://schemas.microsoft.com/office/drawing/2014/main" id="{F225110F-4539-4D3F-835A-52574A1DEECD}"/>
              </a:ext>
            </a:extLst>
          </p:cNvPr>
          <p:cNvPicPr>
            <a:picLocks noChangeAspect="1"/>
          </p:cNvPicPr>
          <p:nvPr/>
        </p:nvPicPr>
        <p:blipFill>
          <a:blip r:embed="rId6"/>
          <a:stretch>
            <a:fillRect/>
          </a:stretch>
        </p:blipFill>
        <p:spPr>
          <a:xfrm>
            <a:off x="4171149" y="1244109"/>
            <a:ext cx="4767929" cy="2648849"/>
          </a:xfrm>
          <a:prstGeom prst="rect">
            <a:avLst/>
          </a:prstGeom>
        </p:spPr>
      </p:pic>
      <p:pic>
        <p:nvPicPr>
          <p:cNvPr id="25" name="Image 24">
            <a:extLst>
              <a:ext uri="{FF2B5EF4-FFF2-40B4-BE49-F238E27FC236}">
                <a16:creationId xmlns:a16="http://schemas.microsoft.com/office/drawing/2014/main" id="{8D17BB6D-4962-4BC0-9975-D333784D6797}"/>
              </a:ext>
            </a:extLst>
          </p:cNvPr>
          <p:cNvPicPr>
            <a:picLocks noChangeAspect="1"/>
          </p:cNvPicPr>
          <p:nvPr/>
        </p:nvPicPr>
        <p:blipFill>
          <a:blip r:embed="rId7"/>
          <a:stretch>
            <a:fillRect/>
          </a:stretch>
        </p:blipFill>
        <p:spPr>
          <a:xfrm>
            <a:off x="5676506" y="3821107"/>
            <a:ext cx="2360455" cy="2360455"/>
          </a:xfrm>
          <a:prstGeom prst="rect">
            <a:avLst/>
          </a:prstGeom>
        </p:spPr>
      </p:pic>
      <p:pic>
        <p:nvPicPr>
          <p:cNvPr id="27" name="Image 26">
            <a:extLst>
              <a:ext uri="{FF2B5EF4-FFF2-40B4-BE49-F238E27FC236}">
                <a16:creationId xmlns:a16="http://schemas.microsoft.com/office/drawing/2014/main" id="{A14CAE64-A3B6-40E8-8037-BA1CFCF497BF}"/>
              </a:ext>
            </a:extLst>
          </p:cNvPr>
          <p:cNvPicPr>
            <a:picLocks noChangeAspect="1"/>
          </p:cNvPicPr>
          <p:nvPr/>
        </p:nvPicPr>
        <p:blipFill>
          <a:blip r:embed="rId8"/>
          <a:stretch>
            <a:fillRect/>
          </a:stretch>
        </p:blipFill>
        <p:spPr>
          <a:xfrm>
            <a:off x="738676" y="5602063"/>
            <a:ext cx="3771900" cy="657225"/>
          </a:xfrm>
          <a:prstGeom prst="rect">
            <a:avLst/>
          </a:prstGeom>
        </p:spPr>
      </p:pic>
      <p:pic>
        <p:nvPicPr>
          <p:cNvPr id="29" name="Image 28">
            <a:extLst>
              <a:ext uri="{FF2B5EF4-FFF2-40B4-BE49-F238E27FC236}">
                <a16:creationId xmlns:a16="http://schemas.microsoft.com/office/drawing/2014/main" id="{1CA65484-B0D7-4B77-8ABC-9F32D5F97C71}"/>
              </a:ext>
            </a:extLst>
          </p:cNvPr>
          <p:cNvPicPr>
            <a:picLocks noChangeAspect="1"/>
          </p:cNvPicPr>
          <p:nvPr/>
        </p:nvPicPr>
        <p:blipFill>
          <a:blip r:embed="rId9"/>
          <a:stretch>
            <a:fillRect/>
          </a:stretch>
        </p:blipFill>
        <p:spPr>
          <a:xfrm>
            <a:off x="9772020" y="1724434"/>
            <a:ext cx="1930186" cy="1575209"/>
          </a:xfrm>
          <a:prstGeom prst="rect">
            <a:avLst/>
          </a:prstGeom>
        </p:spPr>
      </p:pic>
      <p:pic>
        <p:nvPicPr>
          <p:cNvPr id="31" name="Image 30">
            <a:extLst>
              <a:ext uri="{FF2B5EF4-FFF2-40B4-BE49-F238E27FC236}">
                <a16:creationId xmlns:a16="http://schemas.microsoft.com/office/drawing/2014/main" id="{F6282612-1093-4176-A7C0-AFA9CEB6CB38}"/>
              </a:ext>
            </a:extLst>
          </p:cNvPr>
          <p:cNvPicPr>
            <a:picLocks noChangeAspect="1"/>
          </p:cNvPicPr>
          <p:nvPr/>
        </p:nvPicPr>
        <p:blipFill>
          <a:blip r:embed="rId10"/>
          <a:stretch>
            <a:fillRect/>
          </a:stretch>
        </p:blipFill>
        <p:spPr>
          <a:xfrm>
            <a:off x="9012653" y="4871210"/>
            <a:ext cx="2651760" cy="1624203"/>
          </a:xfrm>
          <a:prstGeom prst="rect">
            <a:avLst/>
          </a:prstGeom>
        </p:spPr>
      </p:pic>
    </p:spTree>
    <p:extLst>
      <p:ext uri="{BB962C8B-B14F-4D97-AF65-F5344CB8AC3E}">
        <p14:creationId xmlns:p14="http://schemas.microsoft.com/office/powerpoint/2010/main" val="3914991910"/>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
    <ds:schemaRef ds:uri="http://schemas.microsoft.com/office/2006/metadata/properties"/>
    <ds:schemaRef ds:uri="http://purl.org/dc/elements/1.1/"/>
    <ds:schemaRef ds:uri="http://schemas.microsoft.com/office/infopath/2007/PartnerControls"/>
    <ds:schemaRef ds:uri="06670dda-0291-4061-b6e0-f6c0cb392c51"/>
    <ds:schemaRef ds:uri="e4aa919a-b200-49cb-beca-4c7e0810321e"/>
    <ds:schemaRef ds:uri="http://purl.org/dc/dcmitype/"/>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Template>
  <TotalTime>11044</TotalTime>
  <Words>2415</Words>
  <Application>Microsoft Office PowerPoint</Application>
  <PresentationFormat>Grand écran</PresentationFormat>
  <Paragraphs>342</Paragraphs>
  <Slides>37</Slides>
  <Notes>30</Notes>
  <HiddenSlides>0</HiddenSlides>
  <MMClips>0</MMClips>
  <ScaleCrop>false</ScaleCrop>
  <HeadingPairs>
    <vt:vector size="6" baseType="variant">
      <vt:variant>
        <vt:lpstr>Polices utilisées</vt:lpstr>
      </vt:variant>
      <vt:variant>
        <vt:i4>8</vt:i4>
      </vt:variant>
      <vt:variant>
        <vt:lpstr>Thème</vt:lpstr>
      </vt:variant>
      <vt:variant>
        <vt:i4>3</vt:i4>
      </vt:variant>
      <vt:variant>
        <vt:lpstr>Titres des diapositives</vt:lpstr>
      </vt:variant>
      <vt:variant>
        <vt:i4>37</vt:i4>
      </vt:variant>
    </vt:vector>
  </HeadingPairs>
  <TitlesOfParts>
    <vt:vector size="48" baseType="lpstr">
      <vt:lpstr>Arial</vt:lpstr>
      <vt:lpstr>Calibri</vt:lpstr>
      <vt:lpstr>Consolas</vt:lpstr>
      <vt:lpstr>Segoe UI</vt:lpstr>
      <vt:lpstr>Segoe UI Light</vt:lpstr>
      <vt:lpstr>Segoe UI Semibold</vt:lpstr>
      <vt:lpstr>Segoe UI Semilight</vt:lpstr>
      <vt:lpstr>Wingdings</vt:lpstr>
      <vt:lpstr>White Template</vt:lpstr>
      <vt:lpstr>Light Gray Template</vt:lpstr>
      <vt:lpstr>Black Template</vt:lpstr>
      <vt:lpstr>Présentation PowerPoint</vt:lpstr>
      <vt:lpstr>Modern Web Development in Azure</vt:lpstr>
      <vt:lpstr>Hamida REBAI TRABELSI  </vt:lpstr>
      <vt:lpstr>Agenda</vt:lpstr>
      <vt:lpstr>Introduction</vt:lpstr>
      <vt:lpstr>Client side web technologies </vt:lpstr>
      <vt:lpstr>JavaScript libraries and frameworks</vt:lpstr>
      <vt:lpstr>JavaScript Framework</vt:lpstr>
      <vt:lpstr>JavaScript Libraries</vt:lpstr>
      <vt:lpstr>JavaScript libraries</vt:lpstr>
      <vt:lpstr>Front-end Frameworks</vt:lpstr>
      <vt:lpstr>Front-end Frameworks</vt:lpstr>
      <vt:lpstr>Web Application Frameworks</vt:lpstr>
      <vt:lpstr>Web Application Frameworks</vt:lpstr>
      <vt:lpstr>.NET Core 3.1</vt:lpstr>
      <vt:lpstr>ASP.NET Core </vt:lpstr>
      <vt:lpstr>Présentation PowerPoint</vt:lpstr>
      <vt:lpstr>Présentation PowerPoint</vt:lpstr>
      <vt:lpstr>Blazor</vt:lpstr>
      <vt:lpstr>Présentation PowerPoint</vt:lpstr>
      <vt:lpstr>Technologies and Patterns</vt:lpstr>
      <vt:lpstr>Evolution of Software architecture</vt:lpstr>
      <vt:lpstr>Architectural principles</vt:lpstr>
      <vt:lpstr>Microservices architecture</vt:lpstr>
      <vt:lpstr>Présentation PowerPoint</vt:lpstr>
      <vt:lpstr>Tools</vt:lpstr>
      <vt:lpstr>Visual Studio 2019 </vt:lpstr>
      <vt:lpstr>Visual Studio Code</vt:lpstr>
      <vt:lpstr>Visual Studio Online</vt:lpstr>
      <vt:lpstr>Languages</vt:lpstr>
      <vt:lpstr>Modern Apps on Azure with Docker </vt:lpstr>
      <vt:lpstr>Docker container</vt:lpstr>
      <vt:lpstr>Containers in Azure </vt:lpstr>
      <vt:lpstr>Deploy to Azure</vt:lpstr>
      <vt:lpstr>Configure CI-CD to Azure</vt:lpstr>
      <vt:lpstr>Set up CI with Azure Pipelines from Github source</vt:lpstr>
      <vt:lpstr>Présentation PowerPoint</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Microsoft Ignite The Tour FY20</dc:subject>
  <dc:creator>Hamida REBAÏ</dc:creator>
  <cp:keywords>Microsoft Ignite The Tour FY20</cp:keywords>
  <dc:description/>
  <cp:lastModifiedBy>Hamida REBAÏ</cp:lastModifiedBy>
  <cp:revision>20</cp:revision>
  <dcterms:created xsi:type="dcterms:W3CDTF">2019-11-02T11:58:15Z</dcterms:created>
  <dcterms:modified xsi:type="dcterms:W3CDTF">2019-11-11T18:28:10Z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